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2.xml" ContentType="application/vnd.openxmlformats-officedocument.presentationml.slideLayout+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2.xml" ContentType="application/vnd.openxmlformats-officedocument.customXmlProperties+xml"/>
  <Override PartName="/docMetadata/LabelInfo.xml" ContentType="application/vnd.ms-office.classificationlabel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342"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2B2A"/>
    <a:srgbClr val="4866B7"/>
    <a:srgbClr val="703FA0"/>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6233" autoAdjust="0"/>
  </p:normalViewPr>
  <p:slideViewPr>
    <p:cSldViewPr snapToGrid="0">
      <p:cViewPr varScale="1">
        <p:scale>
          <a:sx n="25" d="100"/>
          <a:sy n="25" d="100"/>
        </p:scale>
        <p:origin x="1138" y="1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[1:00–2:30] The mandate is a throughput problem. The Army wants 25–30% faster. Every Tier 2 metric — milestones, requirements, contracting, testing — is a decision cycle-time measurement, not a schedule metric. We govern those timelines with a discipline that has no formal production framework for producing decisions. That's the gap.</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[11:15–12:15] The Decision Factory — register, dynamic rigor calibration, biomarker telemetry. This operationalizes everything prior. Instrumented across every lifecycle phase.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[12:15–13:30] Ground vehicle application — this is the GVSETS payoff. MOSA failure is almost always a decision-timing problem, not a technical one. Power, interface, data rights — all made by default today. The Factory declares them, names authority, governs timing.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[13:30–15:00] Close. The 25–30% comes from eliminating governance waste, not compressing governance. The three questions a chief engineer must answer on demand. Introduce the Decision Systems Engineer as the governing identity. End on Speed to Capability — and open for questions.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[2:30–4:00] The reframe — this is the conceptual core, slow down here. An artifact is done when the decision it informs is closed, not when it's delivered. Until then it's inventory. Decisions are the product; artifacts are packaging. Land the five-line doctrine; let it sit for a beat.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[4:00–5:00] The DE gap. A decade of MBSE/DevSecOps/digital thread modernized artifact production, not decision production. Four pathologies persist. Punch line: the pathologies now run faster, in better software.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[5:00–6:15] Lean foundation. Ohno to Reinertsen to Decision Engineering. The five canonical acquisition failures are production-system failures, each with a named lean root cause. Don't read every cell — point to CDR Ambush and ECP Avalanche as the two the audience feels most.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[6:15–7:00] The well-formed decision — five elements. The point to make: most decisions don't fail because they're hard; they fail because one element is missing. Authority is one person, by name — not a committee.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[7:00–7:45] Six states. Fast. The states are the gauges. Latent is the dangerous one — it's the CDR ambush. The single highest-value governance act is moving Latent to Declared before CDR.</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[7:45–8:45] Topology and the critical path. Decisions are a network. Four relationship types, each with a failure mode. The headline: 5–20 of 50–100 decisions actually govern delivery. Calibrated rigor, not indiscrimination.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[8:45–10:00] Decision Energy — the integrating metric. Velocity times Coherence, multiplicative. Velocity without coherence = re-litigation; coherence without velocity = stagnation. A program can be milestone-compliant and energy-degraded at once — that's the ambush condition.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[10:00–11:15] Five biomarkers. These are the instruments. Healthy vs degraded readings. Underneath them all is the Ontological Spine — architecture to WBS to cost to baseline. The fix is repairing the fracture, not adding review boards.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848138" y="5693571"/>
            <a:ext cx="19594513" cy="2237855"/>
          </a:xfrm>
        </p:spPr>
        <p:txBody>
          <a:bodyPr/>
          <a:lstStyle/>
          <a:p>
            <a:r>
              <a:rPr lang="en-US" dirty="0"/>
              <a:t>Eric Alexander, Bill </a:t>
            </a:r>
            <a:r>
              <a:rPr lang="en-US" dirty="0" err="1"/>
              <a:t>Berklich</a:t>
            </a:r>
            <a:endParaRPr lang="en-US" dirty="0"/>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848138" y="2317297"/>
            <a:ext cx="21365549" cy="1857155"/>
          </a:xfrm>
        </p:spPr>
        <p:txBody>
          <a:bodyPr/>
          <a:lstStyle/>
          <a:p>
            <a:r>
              <a:rPr lang="en-US" sz="8000" spc="200" dirty="0">
                <a:solidFill>
                  <a:srgbClr val="FFFFFF"/>
                </a:solidFill>
                <a:latin typeface="Cambria" pitchFamily="34" charset="0"/>
                <a:ea typeface="Cambria" pitchFamily="34" charset="-122"/>
                <a:cs typeface="Cambria" pitchFamily="34" charset="-120"/>
              </a:rPr>
              <a:t>DECISION ENGINEERING: </a:t>
            </a:r>
            <a:r>
              <a:rPr lang="en-US" sz="6000" spc="200" dirty="0">
                <a:solidFill>
                  <a:srgbClr val="FFFFFF"/>
                </a:solidFill>
                <a:latin typeface="Cambria" pitchFamily="34" charset="0"/>
                <a:ea typeface="Cambria" pitchFamily="34" charset="-122"/>
                <a:cs typeface="Cambria" pitchFamily="34" charset="-120"/>
              </a:rPr>
              <a:t>Applying Lean Production Principles to the Lifecycle Decision Factory</a:t>
            </a:r>
            <a:endParaRPr lang="en-US" sz="8000" spc="200" dirty="0">
              <a:solidFill>
                <a:srgbClr val="FFFFFF"/>
              </a:solidFill>
              <a:latin typeface="Cambria" pitchFamily="34" charset="0"/>
              <a:ea typeface="Cambria" pitchFamily="34" charset="-122"/>
              <a:cs typeface="Cambria" pitchFamily="34" charset="-120"/>
            </a:endParaRPr>
          </a:p>
        </p:txBody>
      </p:sp>
      <p:sp>
        <p:nvSpPr>
          <p:cNvPr id="4" name="Text Placeholder 1">
            <a:extLst>
              <a:ext uri="{FF2B5EF4-FFF2-40B4-BE49-F238E27FC236}">
                <a16:creationId xmlns:a16="http://schemas.microsoft.com/office/drawing/2014/main" id="{99C95F99-1D65-87D4-0EF5-ED7870F9CA50}"/>
              </a:ext>
            </a:extLst>
          </p:cNvPr>
          <p:cNvSpPr txBox="1">
            <a:spLocks/>
          </p:cNvSpPr>
          <p:nvPr/>
        </p:nvSpPr>
        <p:spPr>
          <a:xfrm>
            <a:off x="452316" y="11559676"/>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Approved for public release; distribution is unlimited. OPSEC</a:t>
            </a:r>
            <a:r>
              <a:rPr lang="en-US" sz="2400">
                <a:latin typeface="Arial" panose="020B0604020202020204" pitchFamily="34" charset="0"/>
                <a:cs typeface="Arial" panose="020B0604020202020204" pitchFamily="34" charset="0"/>
              </a:rPr>
              <a:t># 10874</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7606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768096"/>
            <a:ext cx="22128480" cy="548640"/>
          </a:xfrm>
          <a:prstGeom prst="rect">
            <a:avLst/>
          </a:prstGeom>
          <a:noFill/>
          <a:ln/>
        </p:spPr>
        <p:txBody>
          <a:bodyPr wrap="square" lIns="0" tIns="0" rIns="0" bIns="0" rtlCol="0" anchor="ctr"/>
          <a:lstStyle/>
          <a:p>
            <a:endParaRPr lang="en-US" sz="2300" dirty="0"/>
          </a:p>
        </p:txBody>
      </p:sp>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Text 2"/>
          <p:cNvSpPr/>
          <p:nvPr/>
        </p:nvSpPr>
        <p:spPr>
          <a:xfrm>
            <a:off x="1097280" y="3035808"/>
            <a:ext cx="22128480" cy="731520"/>
          </a:xfrm>
          <a:prstGeom prst="rect">
            <a:avLst/>
          </a:prstGeom>
          <a:noFill/>
          <a:ln/>
        </p:spPr>
        <p:txBody>
          <a:bodyPr wrap="square" lIns="0" tIns="0" rIns="0" bIns="0" rtlCol="0" anchor="ctr"/>
          <a:lstStyle/>
          <a:p>
            <a:r>
              <a:rPr lang="en-US" sz="2700" dirty="0">
                <a:solidFill>
                  <a:srgbClr val="5B6B82"/>
                </a:solidFill>
                <a:latin typeface="Calibri" pitchFamily="34" charset="0"/>
                <a:ea typeface="Calibri" pitchFamily="34" charset="-122"/>
                <a:cs typeface="Calibri" pitchFamily="34" charset="-120"/>
              </a:rPr>
              <a:t>Each marker is individually diagnostic and collectively definitive — one elevated reading flags a subsystem under stress; several signal systemic degradation.</a:t>
            </a:r>
            <a:endParaRPr lang="en-US" sz="2700" dirty="0"/>
          </a:p>
        </p:txBody>
      </p:sp>
      <p:sp>
        <p:nvSpPr>
          <p:cNvPr id="5" name="Shape 3"/>
          <p:cNvSpPr/>
          <p:nvPr/>
        </p:nvSpPr>
        <p:spPr>
          <a:xfrm>
            <a:off x="1097281" y="4297680"/>
            <a:ext cx="4202582" cy="7223760"/>
          </a:xfrm>
          <a:prstGeom prst="roundRect">
            <a:avLst>
              <a:gd name="adj" fmla="val 435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6" name="Shape 4"/>
          <p:cNvSpPr/>
          <p:nvPr/>
        </p:nvSpPr>
        <p:spPr>
          <a:xfrm>
            <a:off x="2467052" y="4791456"/>
            <a:ext cx="1463040" cy="146304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7" name="Image 0" descr="preencoded.png"/>
          <p:cNvPicPr>
            <a:picLocks noChangeAspect="1"/>
          </p:cNvPicPr>
          <p:nvPr/>
        </p:nvPicPr>
        <p:blipFill>
          <a:blip r:embed="rId3"/>
          <a:stretch>
            <a:fillRect/>
          </a:stretch>
        </p:blipFill>
        <p:spPr>
          <a:xfrm>
            <a:off x="2818180" y="5142586"/>
            <a:ext cx="760780" cy="760780"/>
          </a:xfrm>
          <a:prstGeom prst="rect">
            <a:avLst/>
          </a:prstGeom>
        </p:spPr>
      </p:pic>
      <p:sp>
        <p:nvSpPr>
          <p:cNvPr id="8" name="Text 5"/>
          <p:cNvSpPr/>
          <p:nvPr/>
        </p:nvSpPr>
        <p:spPr>
          <a:xfrm>
            <a:off x="1316737" y="6400800"/>
            <a:ext cx="3763670" cy="1188720"/>
          </a:xfrm>
          <a:prstGeom prst="rect">
            <a:avLst/>
          </a:prstGeom>
          <a:noFill/>
          <a:ln/>
        </p:spPr>
        <p:txBody>
          <a:bodyPr wrap="square" lIns="0" tIns="0" rIns="0" bIns="0" rtlCol="0" anchor="ctr"/>
          <a:lstStyle/>
          <a:p>
            <a:r>
              <a:rPr lang="en-US" sz="2500" b="1" dirty="0">
                <a:solidFill>
                  <a:srgbClr val="1A2B45"/>
                </a:solidFill>
                <a:latin typeface="Calibri" pitchFamily="34" charset="0"/>
                <a:ea typeface="Calibri" pitchFamily="34" charset="-122"/>
                <a:cs typeface="Calibri" pitchFamily="34" charset="-120"/>
              </a:rPr>
              <a:t>Decision Cycle Time</a:t>
            </a:r>
            <a:endParaRPr lang="en-US" sz="2500" dirty="0"/>
          </a:p>
        </p:txBody>
      </p:sp>
      <p:sp>
        <p:nvSpPr>
          <p:cNvPr id="9" name="Text 6"/>
          <p:cNvSpPr/>
          <p:nvPr/>
        </p:nvSpPr>
        <p:spPr>
          <a:xfrm>
            <a:off x="1353313" y="7534656"/>
            <a:ext cx="3690518" cy="19202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Declaration to authoritative closure.</a:t>
            </a:r>
            <a:endParaRPr lang="en-US" sz="1960" dirty="0"/>
          </a:p>
        </p:txBody>
      </p:sp>
      <p:sp>
        <p:nvSpPr>
          <p:cNvPr id="10" name="Text 7"/>
          <p:cNvSpPr/>
          <p:nvPr/>
        </p:nvSpPr>
        <p:spPr>
          <a:xfrm>
            <a:off x="1353313" y="9509760"/>
            <a:ext cx="3690518" cy="914400"/>
          </a:xfrm>
          <a:prstGeom prst="rect">
            <a:avLst/>
          </a:prstGeom>
          <a:noFill/>
          <a:ln/>
        </p:spPr>
        <p:txBody>
          <a:bodyPr wrap="square" lIns="0" tIns="0" rIns="0" bIns="0" rtlCol="0" anchor="ctr"/>
          <a:lstStyle/>
          <a:p>
            <a:r>
              <a:rPr lang="en-US" sz="1860" b="1" dirty="0">
                <a:solidFill>
                  <a:srgbClr val="5E8A1E"/>
                </a:solidFill>
                <a:latin typeface="Calibri" pitchFamily="34" charset="0"/>
                <a:ea typeface="Calibri" pitchFamily="34" charset="-122"/>
                <a:cs typeface="Calibri" pitchFamily="34" charset="-120"/>
              </a:rPr>
              <a:t>Healthy  </a:t>
            </a:r>
            <a:r>
              <a:rPr lang="en-US" sz="1860" dirty="0">
                <a:solidFill>
                  <a:srgbClr val="1A2B45"/>
                </a:solidFill>
                <a:latin typeface="Calibri" pitchFamily="34" charset="0"/>
                <a:ea typeface="Calibri" pitchFamily="34" charset="-122"/>
                <a:cs typeface="Calibri" pitchFamily="34" charset="-120"/>
              </a:rPr>
              <a:t>Days to weeks</a:t>
            </a:r>
            <a:endParaRPr lang="en-US" sz="1860" dirty="0"/>
          </a:p>
        </p:txBody>
      </p:sp>
      <p:sp>
        <p:nvSpPr>
          <p:cNvPr id="11" name="Text 8"/>
          <p:cNvSpPr/>
          <p:nvPr/>
        </p:nvSpPr>
        <p:spPr>
          <a:xfrm>
            <a:off x="1353313" y="10424160"/>
            <a:ext cx="3690518" cy="914400"/>
          </a:xfrm>
          <a:prstGeom prst="rect">
            <a:avLst/>
          </a:prstGeom>
          <a:noFill/>
          <a:ln/>
        </p:spPr>
        <p:txBody>
          <a:bodyPr wrap="square" lIns="0" tIns="0" rIns="0" bIns="0" rtlCol="0" anchor="ctr"/>
          <a:lstStyle/>
          <a:p>
            <a:r>
              <a:rPr lang="en-US" sz="1860" b="1" dirty="0">
                <a:solidFill>
                  <a:srgbClr val="C0392B"/>
                </a:solidFill>
                <a:latin typeface="Calibri" pitchFamily="34" charset="0"/>
                <a:ea typeface="Calibri" pitchFamily="34" charset="-122"/>
                <a:cs typeface="Calibri" pitchFamily="34" charset="-120"/>
              </a:rPr>
              <a:t>Degraded  </a:t>
            </a:r>
            <a:r>
              <a:rPr lang="en-US" sz="1860" dirty="0">
                <a:solidFill>
                  <a:srgbClr val="5B6B82"/>
                </a:solidFill>
                <a:latin typeface="Calibri" pitchFamily="34" charset="0"/>
                <a:ea typeface="Calibri" pitchFamily="34" charset="-122"/>
                <a:cs typeface="Calibri" pitchFamily="34" charset="-120"/>
              </a:rPr>
              <a:t>ECP adjudication runs months</a:t>
            </a:r>
            <a:endParaRPr lang="en-US" sz="1860" dirty="0"/>
          </a:p>
        </p:txBody>
      </p:sp>
      <p:sp>
        <p:nvSpPr>
          <p:cNvPr id="12" name="Shape 9"/>
          <p:cNvSpPr/>
          <p:nvPr/>
        </p:nvSpPr>
        <p:spPr>
          <a:xfrm>
            <a:off x="5592471" y="4297680"/>
            <a:ext cx="4202582" cy="7223760"/>
          </a:xfrm>
          <a:prstGeom prst="roundRect">
            <a:avLst>
              <a:gd name="adj" fmla="val 435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3" name="Shape 10"/>
          <p:cNvSpPr/>
          <p:nvPr/>
        </p:nvSpPr>
        <p:spPr>
          <a:xfrm>
            <a:off x="6962242" y="4791456"/>
            <a:ext cx="1463040" cy="146304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4" name="Image 1" descr="preencoded.png"/>
          <p:cNvPicPr>
            <a:picLocks noChangeAspect="1"/>
          </p:cNvPicPr>
          <p:nvPr/>
        </p:nvPicPr>
        <p:blipFill>
          <a:blip r:embed="rId4"/>
          <a:stretch>
            <a:fillRect/>
          </a:stretch>
        </p:blipFill>
        <p:spPr>
          <a:xfrm>
            <a:off x="7313372" y="5142586"/>
            <a:ext cx="760780" cy="760780"/>
          </a:xfrm>
          <a:prstGeom prst="rect">
            <a:avLst/>
          </a:prstGeom>
        </p:spPr>
      </p:pic>
      <p:sp>
        <p:nvSpPr>
          <p:cNvPr id="15" name="Text 11"/>
          <p:cNvSpPr/>
          <p:nvPr/>
        </p:nvSpPr>
        <p:spPr>
          <a:xfrm>
            <a:off x="5811927" y="6400800"/>
            <a:ext cx="3763670" cy="1188720"/>
          </a:xfrm>
          <a:prstGeom prst="rect">
            <a:avLst/>
          </a:prstGeom>
          <a:noFill/>
          <a:ln/>
        </p:spPr>
        <p:txBody>
          <a:bodyPr wrap="square" lIns="0" tIns="0" rIns="0" bIns="0" rtlCol="0" anchor="ctr"/>
          <a:lstStyle/>
          <a:p>
            <a:r>
              <a:rPr lang="en-US" sz="2500" b="1" dirty="0">
                <a:solidFill>
                  <a:srgbClr val="1A2B45"/>
                </a:solidFill>
                <a:latin typeface="Calibri" pitchFamily="34" charset="0"/>
                <a:ea typeface="Calibri" pitchFamily="34" charset="-122"/>
                <a:cs typeface="Calibri" pitchFamily="34" charset="-120"/>
              </a:rPr>
              <a:t>Architectural Coherence</a:t>
            </a:r>
            <a:endParaRPr lang="en-US" sz="2500" dirty="0"/>
          </a:p>
        </p:txBody>
      </p:sp>
      <p:sp>
        <p:nvSpPr>
          <p:cNvPr id="16" name="Text 12"/>
          <p:cNvSpPr/>
          <p:nvPr/>
        </p:nvSpPr>
        <p:spPr>
          <a:xfrm>
            <a:off x="5848503" y="7534656"/>
            <a:ext cx="3690518" cy="19202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Alignment of needs → requirements → architecture → WBS → cost → sustainment.</a:t>
            </a:r>
            <a:endParaRPr lang="en-US" sz="1960" dirty="0"/>
          </a:p>
        </p:txBody>
      </p:sp>
      <p:sp>
        <p:nvSpPr>
          <p:cNvPr id="17" name="Text 13"/>
          <p:cNvSpPr/>
          <p:nvPr/>
        </p:nvSpPr>
        <p:spPr>
          <a:xfrm>
            <a:off x="5848503" y="9509760"/>
            <a:ext cx="3690518" cy="914400"/>
          </a:xfrm>
          <a:prstGeom prst="rect">
            <a:avLst/>
          </a:prstGeom>
          <a:noFill/>
          <a:ln/>
        </p:spPr>
        <p:txBody>
          <a:bodyPr wrap="square" lIns="0" tIns="0" rIns="0" bIns="0" rtlCol="0" anchor="ctr"/>
          <a:lstStyle/>
          <a:p>
            <a:r>
              <a:rPr lang="en-US" sz="1860" b="1" dirty="0">
                <a:solidFill>
                  <a:srgbClr val="5E8A1E"/>
                </a:solidFill>
                <a:latin typeface="Calibri" pitchFamily="34" charset="0"/>
                <a:ea typeface="Calibri" pitchFamily="34" charset="-122"/>
                <a:cs typeface="Calibri" pitchFamily="34" charset="-120"/>
              </a:rPr>
              <a:t>Healthy  </a:t>
            </a:r>
            <a:r>
              <a:rPr lang="en-US" sz="1860" dirty="0">
                <a:solidFill>
                  <a:srgbClr val="1A2B45"/>
                </a:solidFill>
                <a:latin typeface="Calibri" pitchFamily="34" charset="0"/>
                <a:ea typeface="Calibri" pitchFamily="34" charset="-122"/>
                <a:cs typeface="Calibri" pitchFamily="34" charset="-120"/>
              </a:rPr>
              <a:t>One system definition</a:t>
            </a:r>
            <a:endParaRPr lang="en-US" sz="1860" dirty="0"/>
          </a:p>
        </p:txBody>
      </p:sp>
      <p:sp>
        <p:nvSpPr>
          <p:cNvPr id="18" name="Text 14"/>
          <p:cNvSpPr/>
          <p:nvPr/>
        </p:nvSpPr>
        <p:spPr>
          <a:xfrm>
            <a:off x="5848503" y="10424160"/>
            <a:ext cx="3690518" cy="914400"/>
          </a:xfrm>
          <a:prstGeom prst="rect">
            <a:avLst/>
          </a:prstGeom>
          <a:noFill/>
          <a:ln/>
        </p:spPr>
        <p:txBody>
          <a:bodyPr wrap="square" lIns="0" tIns="0" rIns="0" bIns="0" rtlCol="0" anchor="ctr"/>
          <a:lstStyle/>
          <a:p>
            <a:r>
              <a:rPr lang="en-US" sz="1860" b="1" dirty="0">
                <a:solidFill>
                  <a:srgbClr val="C0392B"/>
                </a:solidFill>
                <a:latin typeface="Calibri" pitchFamily="34" charset="0"/>
                <a:ea typeface="Calibri" pitchFamily="34" charset="-122"/>
                <a:cs typeface="Calibri" pitchFamily="34" charset="-120"/>
              </a:rPr>
              <a:t>Degraded  </a:t>
            </a:r>
            <a:r>
              <a:rPr lang="en-US" sz="1860" dirty="0">
                <a:solidFill>
                  <a:srgbClr val="5B6B82"/>
                </a:solidFill>
                <a:latin typeface="Calibri" pitchFamily="34" charset="0"/>
                <a:ea typeface="Calibri" pitchFamily="34" charset="-122"/>
                <a:cs typeface="Calibri" pitchFamily="34" charset="-120"/>
              </a:rPr>
              <a:t>Competing definitions, manual bridging</a:t>
            </a:r>
            <a:endParaRPr lang="en-US" sz="1860" dirty="0"/>
          </a:p>
        </p:txBody>
      </p:sp>
      <p:sp>
        <p:nvSpPr>
          <p:cNvPr id="19" name="Shape 15"/>
          <p:cNvSpPr/>
          <p:nvPr/>
        </p:nvSpPr>
        <p:spPr>
          <a:xfrm>
            <a:off x="10087661" y="4297680"/>
            <a:ext cx="4202582" cy="7223760"/>
          </a:xfrm>
          <a:prstGeom prst="roundRect">
            <a:avLst>
              <a:gd name="adj" fmla="val 435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20" name="Shape 16"/>
          <p:cNvSpPr/>
          <p:nvPr/>
        </p:nvSpPr>
        <p:spPr>
          <a:xfrm>
            <a:off x="11457432" y="4791456"/>
            <a:ext cx="1463040" cy="146304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1" name="Image 2" descr="preencoded.png"/>
          <p:cNvPicPr>
            <a:picLocks noChangeAspect="1"/>
          </p:cNvPicPr>
          <p:nvPr/>
        </p:nvPicPr>
        <p:blipFill>
          <a:blip r:embed="rId5"/>
          <a:stretch>
            <a:fillRect/>
          </a:stretch>
        </p:blipFill>
        <p:spPr>
          <a:xfrm>
            <a:off x="11808562" y="5142586"/>
            <a:ext cx="760780" cy="760780"/>
          </a:xfrm>
          <a:prstGeom prst="rect">
            <a:avLst/>
          </a:prstGeom>
        </p:spPr>
      </p:pic>
      <p:sp>
        <p:nvSpPr>
          <p:cNvPr id="22" name="Text 17"/>
          <p:cNvSpPr/>
          <p:nvPr/>
        </p:nvSpPr>
        <p:spPr>
          <a:xfrm>
            <a:off x="10307117" y="6400800"/>
            <a:ext cx="3763670" cy="1188720"/>
          </a:xfrm>
          <a:prstGeom prst="rect">
            <a:avLst/>
          </a:prstGeom>
          <a:noFill/>
          <a:ln/>
        </p:spPr>
        <p:txBody>
          <a:bodyPr wrap="square" lIns="0" tIns="0" rIns="0" bIns="0" rtlCol="0" anchor="ctr"/>
          <a:lstStyle/>
          <a:p>
            <a:r>
              <a:rPr lang="en-US" sz="2500" b="1" dirty="0">
                <a:solidFill>
                  <a:srgbClr val="1A2B45"/>
                </a:solidFill>
                <a:latin typeface="Calibri" pitchFamily="34" charset="0"/>
                <a:ea typeface="Calibri" pitchFamily="34" charset="-122"/>
                <a:cs typeface="Calibri" pitchFamily="34" charset="-120"/>
              </a:rPr>
              <a:t>Governance Strain</a:t>
            </a:r>
            <a:endParaRPr lang="en-US" sz="2500" dirty="0"/>
          </a:p>
        </p:txBody>
      </p:sp>
      <p:sp>
        <p:nvSpPr>
          <p:cNvPr id="23" name="Text 18"/>
          <p:cNvSpPr/>
          <p:nvPr/>
        </p:nvSpPr>
        <p:spPr>
          <a:xfrm>
            <a:off x="10343693" y="7534656"/>
            <a:ext cx="3690518" cy="19202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Ratio of compensatory to additive governance.</a:t>
            </a:r>
            <a:endParaRPr lang="en-US" sz="1960" dirty="0"/>
          </a:p>
        </p:txBody>
      </p:sp>
      <p:sp>
        <p:nvSpPr>
          <p:cNvPr id="24" name="Text 19"/>
          <p:cNvSpPr/>
          <p:nvPr/>
        </p:nvSpPr>
        <p:spPr>
          <a:xfrm>
            <a:off x="10343693" y="9509760"/>
            <a:ext cx="3690518" cy="914400"/>
          </a:xfrm>
          <a:prstGeom prst="rect">
            <a:avLst/>
          </a:prstGeom>
          <a:noFill/>
          <a:ln/>
        </p:spPr>
        <p:txBody>
          <a:bodyPr wrap="square" lIns="0" tIns="0" rIns="0" bIns="0" rtlCol="0" anchor="ctr"/>
          <a:lstStyle/>
          <a:p>
            <a:r>
              <a:rPr lang="en-US" sz="1860" b="1" dirty="0">
                <a:solidFill>
                  <a:srgbClr val="5E8A1E"/>
                </a:solidFill>
                <a:latin typeface="Calibri" pitchFamily="34" charset="0"/>
                <a:ea typeface="Calibri" pitchFamily="34" charset="-122"/>
                <a:cs typeface="Calibri" pitchFamily="34" charset="-120"/>
              </a:rPr>
              <a:t>Healthy  </a:t>
            </a:r>
            <a:r>
              <a:rPr lang="en-US" sz="1860" dirty="0">
                <a:solidFill>
                  <a:srgbClr val="1A2B45"/>
                </a:solidFill>
                <a:latin typeface="Calibri" pitchFamily="34" charset="0"/>
                <a:ea typeface="Calibri" pitchFamily="34" charset="-122"/>
                <a:cs typeface="Calibri" pitchFamily="34" charset="-120"/>
              </a:rPr>
              <a:t>Reviews validate</a:t>
            </a:r>
            <a:endParaRPr lang="en-US" sz="1860" dirty="0"/>
          </a:p>
        </p:txBody>
      </p:sp>
      <p:sp>
        <p:nvSpPr>
          <p:cNvPr id="25" name="Text 20"/>
          <p:cNvSpPr/>
          <p:nvPr/>
        </p:nvSpPr>
        <p:spPr>
          <a:xfrm>
            <a:off x="10343693" y="10424160"/>
            <a:ext cx="3690518" cy="914400"/>
          </a:xfrm>
          <a:prstGeom prst="rect">
            <a:avLst/>
          </a:prstGeom>
          <a:noFill/>
          <a:ln/>
        </p:spPr>
        <p:txBody>
          <a:bodyPr wrap="square" lIns="0" tIns="0" rIns="0" bIns="0" rtlCol="0" anchor="ctr"/>
          <a:lstStyle/>
          <a:p>
            <a:r>
              <a:rPr lang="en-US" sz="1860" b="1" dirty="0">
                <a:solidFill>
                  <a:srgbClr val="C0392B"/>
                </a:solidFill>
                <a:latin typeface="Calibri" pitchFamily="34" charset="0"/>
                <a:ea typeface="Calibri" pitchFamily="34" charset="-122"/>
                <a:cs typeface="Calibri" pitchFamily="34" charset="-120"/>
              </a:rPr>
              <a:t>Degraded  </a:t>
            </a:r>
            <a:r>
              <a:rPr lang="en-US" sz="1860" dirty="0">
                <a:solidFill>
                  <a:srgbClr val="5B6B82"/>
                </a:solidFill>
                <a:latin typeface="Calibri" pitchFamily="34" charset="0"/>
                <a:ea typeface="Calibri" pitchFamily="34" charset="-122"/>
                <a:cs typeface="Calibri" pitchFamily="34" charset="-120"/>
              </a:rPr>
              <a:t>Reviews relitigate</a:t>
            </a:r>
            <a:endParaRPr lang="en-US" sz="1860" dirty="0"/>
          </a:p>
        </p:txBody>
      </p:sp>
      <p:sp>
        <p:nvSpPr>
          <p:cNvPr id="26" name="Shape 21"/>
          <p:cNvSpPr/>
          <p:nvPr/>
        </p:nvSpPr>
        <p:spPr>
          <a:xfrm>
            <a:off x="14582853" y="4297680"/>
            <a:ext cx="4202582" cy="7223760"/>
          </a:xfrm>
          <a:prstGeom prst="roundRect">
            <a:avLst>
              <a:gd name="adj" fmla="val 435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27" name="Shape 22"/>
          <p:cNvSpPr/>
          <p:nvPr/>
        </p:nvSpPr>
        <p:spPr>
          <a:xfrm>
            <a:off x="15952622" y="4791456"/>
            <a:ext cx="1463040" cy="146304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8" name="Image 3" descr="preencoded.png"/>
          <p:cNvPicPr>
            <a:picLocks noChangeAspect="1"/>
          </p:cNvPicPr>
          <p:nvPr/>
        </p:nvPicPr>
        <p:blipFill>
          <a:blip r:embed="rId6"/>
          <a:stretch>
            <a:fillRect/>
          </a:stretch>
        </p:blipFill>
        <p:spPr>
          <a:xfrm>
            <a:off x="16303752" y="5142586"/>
            <a:ext cx="760780" cy="760780"/>
          </a:xfrm>
          <a:prstGeom prst="rect">
            <a:avLst/>
          </a:prstGeom>
        </p:spPr>
      </p:pic>
      <p:sp>
        <p:nvSpPr>
          <p:cNvPr id="29" name="Text 23"/>
          <p:cNvSpPr/>
          <p:nvPr/>
        </p:nvSpPr>
        <p:spPr>
          <a:xfrm>
            <a:off x="14802309" y="6400800"/>
            <a:ext cx="3763670" cy="1188720"/>
          </a:xfrm>
          <a:prstGeom prst="rect">
            <a:avLst/>
          </a:prstGeom>
          <a:noFill/>
          <a:ln/>
        </p:spPr>
        <p:txBody>
          <a:bodyPr wrap="square" lIns="0" tIns="0" rIns="0" bIns="0" rtlCol="0" anchor="ctr"/>
          <a:lstStyle/>
          <a:p>
            <a:r>
              <a:rPr lang="en-US" sz="2500" b="1" dirty="0">
                <a:solidFill>
                  <a:srgbClr val="1A2B45"/>
                </a:solidFill>
                <a:latin typeface="Calibri" pitchFamily="34" charset="0"/>
                <a:ea typeface="Calibri" pitchFamily="34" charset="-122"/>
                <a:cs typeface="Calibri" pitchFamily="34" charset="-120"/>
              </a:rPr>
              <a:t>ECP Churn Rate</a:t>
            </a:r>
            <a:endParaRPr lang="en-US" sz="2500" dirty="0"/>
          </a:p>
        </p:txBody>
      </p:sp>
      <p:sp>
        <p:nvSpPr>
          <p:cNvPr id="30" name="Text 24"/>
          <p:cNvSpPr/>
          <p:nvPr/>
        </p:nvSpPr>
        <p:spPr>
          <a:xfrm>
            <a:off x="14838885" y="7534656"/>
            <a:ext cx="3690518" cy="19202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Rate changes accumulate — evidence of decisions closed too early.</a:t>
            </a:r>
            <a:endParaRPr lang="en-US" sz="1960" dirty="0"/>
          </a:p>
        </p:txBody>
      </p:sp>
      <p:sp>
        <p:nvSpPr>
          <p:cNvPr id="31" name="Text 25"/>
          <p:cNvSpPr/>
          <p:nvPr/>
        </p:nvSpPr>
        <p:spPr>
          <a:xfrm>
            <a:off x="14838885" y="9509760"/>
            <a:ext cx="3690518" cy="914400"/>
          </a:xfrm>
          <a:prstGeom prst="rect">
            <a:avLst/>
          </a:prstGeom>
          <a:noFill/>
          <a:ln/>
        </p:spPr>
        <p:txBody>
          <a:bodyPr wrap="square" lIns="0" tIns="0" rIns="0" bIns="0" rtlCol="0" anchor="ctr"/>
          <a:lstStyle/>
          <a:p>
            <a:r>
              <a:rPr lang="en-US" sz="1860" b="1" dirty="0">
                <a:solidFill>
                  <a:srgbClr val="5E8A1E"/>
                </a:solidFill>
                <a:latin typeface="Calibri" pitchFamily="34" charset="0"/>
                <a:ea typeface="Calibri" pitchFamily="34" charset="-122"/>
                <a:cs typeface="Calibri" pitchFamily="34" charset="-120"/>
              </a:rPr>
              <a:t>Healthy  </a:t>
            </a:r>
            <a:r>
              <a:rPr lang="en-US" sz="1860" dirty="0">
                <a:solidFill>
                  <a:srgbClr val="1A2B45"/>
                </a:solidFill>
                <a:latin typeface="Calibri" pitchFamily="34" charset="0"/>
                <a:ea typeface="Calibri" pitchFamily="34" charset="-122"/>
                <a:cs typeface="Calibri" pitchFamily="34" charset="-120"/>
              </a:rPr>
              <a:t>Baseline stable</a:t>
            </a:r>
            <a:endParaRPr lang="en-US" sz="1860" dirty="0"/>
          </a:p>
        </p:txBody>
      </p:sp>
      <p:sp>
        <p:nvSpPr>
          <p:cNvPr id="32" name="Text 26"/>
          <p:cNvSpPr/>
          <p:nvPr/>
        </p:nvSpPr>
        <p:spPr>
          <a:xfrm>
            <a:off x="14838885" y="10424160"/>
            <a:ext cx="3690518" cy="914400"/>
          </a:xfrm>
          <a:prstGeom prst="rect">
            <a:avLst/>
          </a:prstGeom>
          <a:noFill/>
          <a:ln/>
        </p:spPr>
        <p:txBody>
          <a:bodyPr wrap="square" lIns="0" tIns="0" rIns="0" bIns="0" rtlCol="0" anchor="ctr"/>
          <a:lstStyle/>
          <a:p>
            <a:r>
              <a:rPr lang="en-US" sz="1860" b="1" dirty="0">
                <a:solidFill>
                  <a:srgbClr val="C0392B"/>
                </a:solidFill>
                <a:latin typeface="Calibri" pitchFamily="34" charset="0"/>
                <a:ea typeface="Calibri" pitchFamily="34" charset="-122"/>
                <a:cs typeface="Calibri" pitchFamily="34" charset="-120"/>
              </a:rPr>
              <a:t>Degraded  </a:t>
            </a:r>
            <a:r>
              <a:rPr lang="en-US" sz="1860" dirty="0">
                <a:solidFill>
                  <a:srgbClr val="5B6B82"/>
                </a:solidFill>
                <a:latin typeface="Calibri" pitchFamily="34" charset="0"/>
                <a:ea typeface="Calibri" pitchFamily="34" charset="-122"/>
                <a:cs typeface="Calibri" pitchFamily="34" charset="-120"/>
              </a:rPr>
              <a:t>Backlog, configuration drift</a:t>
            </a:r>
            <a:endParaRPr lang="en-US" sz="1860" dirty="0"/>
          </a:p>
        </p:txBody>
      </p:sp>
      <p:sp>
        <p:nvSpPr>
          <p:cNvPr id="33" name="Shape 27"/>
          <p:cNvSpPr/>
          <p:nvPr/>
        </p:nvSpPr>
        <p:spPr>
          <a:xfrm>
            <a:off x="19078043" y="4297680"/>
            <a:ext cx="4202582" cy="7223760"/>
          </a:xfrm>
          <a:prstGeom prst="roundRect">
            <a:avLst>
              <a:gd name="adj" fmla="val 435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34" name="Shape 28"/>
          <p:cNvSpPr/>
          <p:nvPr/>
        </p:nvSpPr>
        <p:spPr>
          <a:xfrm>
            <a:off x="20447812" y="4791456"/>
            <a:ext cx="1463040" cy="146304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35" name="Image 4" descr="preencoded.png"/>
          <p:cNvPicPr>
            <a:picLocks noChangeAspect="1"/>
          </p:cNvPicPr>
          <p:nvPr/>
        </p:nvPicPr>
        <p:blipFill>
          <a:blip r:embed="rId7"/>
          <a:stretch>
            <a:fillRect/>
          </a:stretch>
        </p:blipFill>
        <p:spPr>
          <a:xfrm>
            <a:off x="20798942" y="5142586"/>
            <a:ext cx="760780" cy="760780"/>
          </a:xfrm>
          <a:prstGeom prst="rect">
            <a:avLst/>
          </a:prstGeom>
        </p:spPr>
      </p:pic>
      <p:sp>
        <p:nvSpPr>
          <p:cNvPr id="36" name="Text 29"/>
          <p:cNvSpPr/>
          <p:nvPr/>
        </p:nvSpPr>
        <p:spPr>
          <a:xfrm>
            <a:off x="19297499" y="6400800"/>
            <a:ext cx="3763670" cy="1188720"/>
          </a:xfrm>
          <a:prstGeom prst="rect">
            <a:avLst/>
          </a:prstGeom>
          <a:noFill/>
          <a:ln/>
        </p:spPr>
        <p:txBody>
          <a:bodyPr wrap="square" lIns="0" tIns="0" rIns="0" bIns="0" rtlCol="0" anchor="ctr"/>
          <a:lstStyle/>
          <a:p>
            <a:r>
              <a:rPr lang="en-US" sz="2500" b="1" dirty="0">
                <a:solidFill>
                  <a:srgbClr val="1A2B45"/>
                </a:solidFill>
                <a:latin typeface="Calibri" pitchFamily="34" charset="0"/>
                <a:ea typeface="Calibri" pitchFamily="34" charset="-122"/>
                <a:cs typeface="Calibri" pitchFamily="34" charset="-120"/>
              </a:rPr>
              <a:t>Sustainment Feedback</a:t>
            </a:r>
            <a:endParaRPr lang="en-US" sz="2500" dirty="0"/>
          </a:p>
        </p:txBody>
      </p:sp>
      <p:sp>
        <p:nvSpPr>
          <p:cNvPr id="37" name="Text 30"/>
          <p:cNvSpPr/>
          <p:nvPr/>
        </p:nvSpPr>
        <p:spPr>
          <a:xfrm>
            <a:off x="19334075" y="7534656"/>
            <a:ext cx="3690518" cy="19202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Degree operational &amp; depot data shapes upstream design.</a:t>
            </a:r>
            <a:endParaRPr lang="en-US" sz="1960" dirty="0"/>
          </a:p>
        </p:txBody>
      </p:sp>
      <p:sp>
        <p:nvSpPr>
          <p:cNvPr id="38" name="Text 31"/>
          <p:cNvSpPr/>
          <p:nvPr/>
        </p:nvSpPr>
        <p:spPr>
          <a:xfrm>
            <a:off x="19334075" y="9509760"/>
            <a:ext cx="3690518" cy="914400"/>
          </a:xfrm>
          <a:prstGeom prst="rect">
            <a:avLst/>
          </a:prstGeom>
          <a:noFill/>
          <a:ln/>
        </p:spPr>
        <p:txBody>
          <a:bodyPr wrap="square" lIns="0" tIns="0" rIns="0" bIns="0" rtlCol="0" anchor="ctr"/>
          <a:lstStyle/>
          <a:p>
            <a:r>
              <a:rPr lang="en-US" sz="1860" b="1" dirty="0">
                <a:solidFill>
                  <a:srgbClr val="5E8A1E"/>
                </a:solidFill>
                <a:latin typeface="Calibri" pitchFamily="34" charset="0"/>
                <a:ea typeface="Calibri" pitchFamily="34" charset="-122"/>
                <a:cs typeface="Calibri" pitchFamily="34" charset="-120"/>
              </a:rPr>
              <a:t>Healthy  </a:t>
            </a:r>
            <a:r>
              <a:rPr lang="en-US" sz="1860" dirty="0">
                <a:solidFill>
                  <a:srgbClr val="1A2B45"/>
                </a:solidFill>
                <a:latin typeface="Calibri" pitchFamily="34" charset="0"/>
                <a:ea typeface="Calibri" pitchFamily="34" charset="-122"/>
                <a:cs typeface="Calibri" pitchFamily="34" charset="-120"/>
              </a:rPr>
              <a:t>Field data drives trades</a:t>
            </a:r>
            <a:endParaRPr lang="en-US" sz="1860" dirty="0"/>
          </a:p>
        </p:txBody>
      </p:sp>
      <p:sp>
        <p:nvSpPr>
          <p:cNvPr id="39" name="Text 32"/>
          <p:cNvSpPr/>
          <p:nvPr/>
        </p:nvSpPr>
        <p:spPr>
          <a:xfrm>
            <a:off x="19334075" y="10424160"/>
            <a:ext cx="3690518" cy="914400"/>
          </a:xfrm>
          <a:prstGeom prst="rect">
            <a:avLst/>
          </a:prstGeom>
          <a:noFill/>
          <a:ln/>
        </p:spPr>
        <p:txBody>
          <a:bodyPr wrap="square" lIns="0" tIns="0" rIns="0" bIns="0" rtlCol="0" anchor="ctr"/>
          <a:lstStyle/>
          <a:p>
            <a:r>
              <a:rPr lang="en-US" sz="1860" b="1" dirty="0">
                <a:solidFill>
                  <a:srgbClr val="C0392B"/>
                </a:solidFill>
                <a:latin typeface="Calibri" pitchFamily="34" charset="0"/>
                <a:ea typeface="Calibri" pitchFamily="34" charset="-122"/>
                <a:cs typeface="Calibri" pitchFamily="34" charset="-120"/>
              </a:rPr>
              <a:t>Degraded  </a:t>
            </a:r>
            <a:r>
              <a:rPr lang="en-US" sz="1860" dirty="0">
                <a:solidFill>
                  <a:srgbClr val="5B6B82"/>
                </a:solidFill>
                <a:latin typeface="Calibri" pitchFamily="34" charset="0"/>
                <a:ea typeface="Calibri" pitchFamily="34" charset="-122"/>
                <a:cs typeface="Calibri" pitchFamily="34" charset="-120"/>
              </a:rPr>
              <a:t>Risk found post-production</a:t>
            </a:r>
            <a:endParaRPr lang="en-US" sz="1860" dirty="0"/>
          </a:p>
        </p:txBody>
      </p:sp>
      <p:sp>
        <p:nvSpPr>
          <p:cNvPr id="40" name="Text 33"/>
          <p:cNvSpPr/>
          <p:nvPr/>
        </p:nvSpPr>
        <p:spPr>
          <a:xfrm>
            <a:off x="1097280" y="11795760"/>
            <a:ext cx="22128480" cy="731520"/>
          </a:xfrm>
          <a:prstGeom prst="rect">
            <a:avLst/>
          </a:prstGeom>
          <a:noFill/>
          <a:ln/>
        </p:spPr>
        <p:txBody>
          <a:bodyPr wrap="square" lIns="0" tIns="0" rIns="0" bIns="0" rtlCol="0" anchor="ctr"/>
          <a:lstStyle/>
          <a:p>
            <a:r>
              <a:rPr lang="en-US" sz="2500" b="1" i="1" dirty="0">
                <a:solidFill>
                  <a:srgbClr val="AD2B2A"/>
                </a:solidFill>
                <a:latin typeface="Calibri" pitchFamily="34" charset="0"/>
                <a:ea typeface="Calibri" pitchFamily="34" charset="-122"/>
                <a:cs typeface="Calibri" pitchFamily="34" charset="-120"/>
              </a:rPr>
              <a:t>Underneath all five: the Ontological Spine — architecture → WBS → cost → baseline. Repair the fracture; do not add review boards.</a:t>
            </a:r>
            <a:endParaRPr lang="en-US" sz="2500" dirty="0">
              <a:solidFill>
                <a:srgbClr val="AD2B2A"/>
              </a:solidFill>
            </a:endParaRPr>
          </a:p>
        </p:txBody>
      </p:sp>
      <p:sp>
        <p:nvSpPr>
          <p:cNvPr id="42" name="Text Placeholder 41">
            <a:extLst>
              <a:ext uri="{FF2B5EF4-FFF2-40B4-BE49-F238E27FC236}">
                <a16:creationId xmlns:a16="http://schemas.microsoft.com/office/drawing/2014/main" id="{E75C1F61-E7A6-8F67-F641-FBDE08D22D69}"/>
              </a:ext>
            </a:extLst>
          </p:cNvPr>
          <p:cNvSpPr>
            <a:spLocks noGrp="1"/>
          </p:cNvSpPr>
          <p:nvPr>
            <p:ph type="body" sz="quarter" idx="11"/>
          </p:nvPr>
        </p:nvSpPr>
        <p:spPr>
          <a:xfrm>
            <a:off x="1097280" y="238931"/>
            <a:ext cx="15206472" cy="1857155"/>
          </a:xfrm>
        </p:spPr>
        <p:txBody>
          <a:bodyPr/>
          <a:lstStyle/>
          <a:p>
            <a:r>
              <a:rPr lang="en-US" sz="6600" spc="400" dirty="0">
                <a:solidFill>
                  <a:srgbClr val="AD2B2A"/>
                </a:solidFill>
                <a:latin typeface="+mj-lt"/>
                <a:ea typeface="Calibri" pitchFamily="34" charset="-122"/>
                <a:cs typeface="Calibri" pitchFamily="34" charset="-120"/>
              </a:rPr>
              <a:t>PRODUCTION-SYSTEM HEALTH</a:t>
            </a:r>
          </a:p>
          <a:p>
            <a:r>
              <a:rPr lang="en-US" sz="4000" b="0" i="1" dirty="0">
                <a:solidFill>
                  <a:schemeClr val="tx1"/>
                </a:solidFill>
                <a:latin typeface="+mj-lt"/>
                <a:ea typeface="Cambria" pitchFamily="34" charset="-122"/>
                <a:cs typeface="Cambria" pitchFamily="34" charset="-120"/>
              </a:rPr>
              <a:t>Five diagnostic biomarkers</a:t>
            </a:r>
            <a:endParaRPr lang="en-US" sz="4000" b="0" i="1" dirty="0">
              <a:solidFill>
                <a:schemeClr val="tx1"/>
              </a:solidFill>
              <a:latin typeface="+mj-lt"/>
            </a:endParaRPr>
          </a:p>
          <a:p>
            <a:endParaRPr lang="en-US" sz="6600" dirty="0">
              <a:solidFill>
                <a:srgbClr val="AD2B2A"/>
              </a:solidFill>
              <a:latin typeface="+mj-lt"/>
            </a:endParaRPr>
          </a:p>
          <a:p>
            <a:endParaRPr lang="en-US" sz="6600" dirty="0">
              <a:solidFill>
                <a:srgbClr val="AD2B2A"/>
              </a:solidFill>
              <a:latin typeface="+mj-lt"/>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768096"/>
            <a:ext cx="22128480" cy="548640"/>
          </a:xfrm>
          <a:prstGeom prst="rect">
            <a:avLst/>
          </a:prstGeom>
          <a:noFill/>
          <a:ln/>
        </p:spPr>
        <p:txBody>
          <a:bodyPr wrap="square" lIns="0" tIns="0" rIns="0" bIns="0" rtlCol="0" anchor="ctr"/>
          <a:lstStyle/>
          <a:p>
            <a:endParaRPr lang="en-US" sz="2300" dirty="0"/>
          </a:p>
        </p:txBody>
      </p:sp>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Shape 2"/>
          <p:cNvSpPr/>
          <p:nvPr/>
        </p:nvSpPr>
        <p:spPr>
          <a:xfrm>
            <a:off x="1097280" y="4023360"/>
            <a:ext cx="7126224" cy="6766560"/>
          </a:xfrm>
          <a:prstGeom prst="roundRect">
            <a:avLst>
              <a:gd name="adj" fmla="val 3243"/>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5" name="Shape 3"/>
          <p:cNvSpPr/>
          <p:nvPr/>
        </p:nvSpPr>
        <p:spPr>
          <a:xfrm>
            <a:off x="1645920" y="4572000"/>
            <a:ext cx="1645920" cy="164592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2040941" y="4967021"/>
            <a:ext cx="855878" cy="855878"/>
          </a:xfrm>
          <a:prstGeom prst="rect">
            <a:avLst/>
          </a:prstGeom>
        </p:spPr>
      </p:pic>
      <p:sp>
        <p:nvSpPr>
          <p:cNvPr id="7" name="Text 4"/>
          <p:cNvSpPr/>
          <p:nvPr/>
        </p:nvSpPr>
        <p:spPr>
          <a:xfrm>
            <a:off x="6394704" y="4572000"/>
            <a:ext cx="1463040" cy="914400"/>
          </a:xfrm>
          <a:prstGeom prst="rect">
            <a:avLst/>
          </a:prstGeom>
          <a:noFill/>
          <a:ln/>
        </p:spPr>
        <p:txBody>
          <a:bodyPr wrap="square" lIns="0" tIns="0" rIns="0" bIns="0" rtlCol="0" anchor="ctr"/>
          <a:lstStyle/>
          <a:p>
            <a:pPr algn="r"/>
            <a:r>
              <a:rPr lang="en-US" sz="5600" b="1" dirty="0">
                <a:solidFill>
                  <a:schemeClr val="tx1"/>
                </a:solidFill>
                <a:latin typeface="Cambria" pitchFamily="34" charset="0"/>
                <a:ea typeface="Cambria" pitchFamily="34" charset="-122"/>
                <a:cs typeface="Cambria" pitchFamily="34" charset="-120"/>
              </a:rPr>
              <a:t>01</a:t>
            </a:r>
            <a:endParaRPr lang="en-US" sz="5600" dirty="0">
              <a:solidFill>
                <a:schemeClr val="tx1"/>
              </a:solidFill>
            </a:endParaRPr>
          </a:p>
        </p:txBody>
      </p:sp>
      <p:sp>
        <p:nvSpPr>
          <p:cNvPr id="8" name="Text 5"/>
          <p:cNvSpPr/>
          <p:nvPr/>
        </p:nvSpPr>
        <p:spPr>
          <a:xfrm>
            <a:off x="1645920" y="6492240"/>
            <a:ext cx="6028944" cy="137160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Decision Register &amp; State Machine</a:t>
            </a:r>
            <a:endParaRPr lang="en-US" sz="3000" dirty="0"/>
          </a:p>
        </p:txBody>
      </p:sp>
      <p:sp>
        <p:nvSpPr>
          <p:cNvPr id="9" name="Text 6"/>
          <p:cNvSpPr/>
          <p:nvPr/>
        </p:nvSpPr>
        <p:spPr>
          <a:xfrm>
            <a:off x="1645920" y="7863840"/>
            <a:ext cx="6028944" cy="274320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Every consequence-bearing question declared, with its five elements, current state, and topology mapped. The production floor's inventory count — what makes Latent decisions visible.</a:t>
            </a:r>
            <a:endParaRPr lang="en-US" sz="2300" dirty="0"/>
          </a:p>
        </p:txBody>
      </p:sp>
      <p:sp>
        <p:nvSpPr>
          <p:cNvPr id="10" name="Shape 7"/>
          <p:cNvSpPr/>
          <p:nvPr/>
        </p:nvSpPr>
        <p:spPr>
          <a:xfrm>
            <a:off x="8625840" y="4023360"/>
            <a:ext cx="7126224" cy="6766560"/>
          </a:xfrm>
          <a:prstGeom prst="roundRect">
            <a:avLst>
              <a:gd name="adj" fmla="val 3243"/>
            </a:avLst>
          </a:prstGeom>
          <a:solidFill>
            <a:srgbClr val="0B1E3F"/>
          </a:solidFill>
          <a:ln w="12700">
            <a:solidFill>
              <a:srgbClr val="0B1E3F"/>
            </a:solidFill>
            <a:prstDash val="solid"/>
          </a:ln>
          <a:effectLst>
            <a:outerShdw blurRad="88900" dist="38100" dir="5400000" algn="bl" rotWithShape="0">
              <a:srgbClr val="000000">
                <a:alpha val="13000"/>
              </a:srgbClr>
            </a:outerShdw>
          </a:effectLst>
        </p:spPr>
        <p:txBody>
          <a:bodyPr/>
          <a:lstStyle/>
          <a:p>
            <a:endParaRPr lang="en-US"/>
          </a:p>
        </p:txBody>
      </p:sp>
      <p:sp>
        <p:nvSpPr>
          <p:cNvPr id="11" name="Shape 8"/>
          <p:cNvSpPr/>
          <p:nvPr/>
        </p:nvSpPr>
        <p:spPr>
          <a:xfrm>
            <a:off x="9174480" y="4572000"/>
            <a:ext cx="1645920" cy="1645920"/>
          </a:xfrm>
          <a:prstGeom prst="ellipse">
            <a:avLst/>
          </a:prstGeom>
          <a:solidFill>
            <a:srgbClr val="5E8A1E"/>
          </a:solidFill>
          <a:ln/>
          <a:effectLst>
            <a:outerShdw blurRad="88900" dist="38100" dir="5400000" algn="bl" rotWithShape="0">
              <a:srgbClr val="000000">
                <a:alpha val="13000"/>
              </a:srgbClr>
            </a:outerShdw>
          </a:effectLst>
        </p:spPr>
        <p:txBody>
          <a:bodyPr/>
          <a:lstStyle/>
          <a:p>
            <a:endParaRPr lang="en-US"/>
          </a:p>
        </p:txBody>
      </p:sp>
      <p:pic>
        <p:nvPicPr>
          <p:cNvPr id="12" name="Image 1" descr="preencoded.png"/>
          <p:cNvPicPr>
            <a:picLocks noChangeAspect="1"/>
          </p:cNvPicPr>
          <p:nvPr/>
        </p:nvPicPr>
        <p:blipFill>
          <a:blip r:embed="rId4"/>
          <a:stretch>
            <a:fillRect/>
          </a:stretch>
        </p:blipFill>
        <p:spPr>
          <a:xfrm>
            <a:off x="9569501" y="4967021"/>
            <a:ext cx="855878" cy="855878"/>
          </a:xfrm>
          <a:prstGeom prst="rect">
            <a:avLst/>
          </a:prstGeom>
        </p:spPr>
      </p:pic>
      <p:sp>
        <p:nvSpPr>
          <p:cNvPr id="13" name="Text 9"/>
          <p:cNvSpPr/>
          <p:nvPr/>
        </p:nvSpPr>
        <p:spPr>
          <a:xfrm>
            <a:off x="13923264" y="4572000"/>
            <a:ext cx="1463040" cy="914400"/>
          </a:xfrm>
          <a:prstGeom prst="rect">
            <a:avLst/>
          </a:prstGeom>
          <a:noFill/>
          <a:ln/>
        </p:spPr>
        <p:txBody>
          <a:bodyPr wrap="square" lIns="0" tIns="0" rIns="0" bIns="0" rtlCol="0" anchor="ctr"/>
          <a:lstStyle/>
          <a:p>
            <a:pPr algn="r"/>
            <a:r>
              <a:rPr lang="en-US" sz="5600" b="1" dirty="0">
                <a:solidFill>
                  <a:schemeClr val="bg1"/>
                </a:solidFill>
                <a:latin typeface="Cambria" pitchFamily="34" charset="0"/>
                <a:ea typeface="Cambria" pitchFamily="34" charset="-122"/>
                <a:cs typeface="Cambria" pitchFamily="34" charset="-120"/>
              </a:rPr>
              <a:t>02</a:t>
            </a:r>
            <a:endParaRPr lang="en-US" sz="5600" dirty="0">
              <a:solidFill>
                <a:schemeClr val="bg1"/>
              </a:solidFill>
            </a:endParaRPr>
          </a:p>
        </p:txBody>
      </p:sp>
      <p:sp>
        <p:nvSpPr>
          <p:cNvPr id="14" name="Text 10"/>
          <p:cNvSpPr/>
          <p:nvPr/>
        </p:nvSpPr>
        <p:spPr>
          <a:xfrm>
            <a:off x="9174480" y="6492240"/>
            <a:ext cx="6028944" cy="1371600"/>
          </a:xfrm>
          <a:prstGeom prst="rect">
            <a:avLst/>
          </a:prstGeom>
          <a:noFill/>
          <a:ln/>
        </p:spPr>
        <p:txBody>
          <a:bodyPr wrap="square" lIns="0" tIns="0" rIns="0" bIns="0" rtlCol="0" anchor="ctr"/>
          <a:lstStyle/>
          <a:p>
            <a:r>
              <a:rPr lang="en-US" sz="3000" b="1" dirty="0">
                <a:solidFill>
                  <a:srgbClr val="FFFFFF"/>
                </a:solidFill>
                <a:latin typeface="Calibri" pitchFamily="34" charset="0"/>
                <a:ea typeface="Calibri" pitchFamily="34" charset="-122"/>
                <a:cs typeface="Calibri" pitchFamily="34" charset="-120"/>
              </a:rPr>
              <a:t>Dynamic Rigor Calibration</a:t>
            </a:r>
            <a:endParaRPr lang="en-US" sz="3000" dirty="0"/>
          </a:p>
        </p:txBody>
      </p:sp>
      <p:sp>
        <p:nvSpPr>
          <p:cNvPr id="15" name="Text 11"/>
          <p:cNvSpPr/>
          <p:nvPr/>
        </p:nvSpPr>
        <p:spPr>
          <a:xfrm>
            <a:off x="9174480" y="7863840"/>
            <a:ext cx="6028944" cy="2743200"/>
          </a:xfrm>
          <a:prstGeom prst="rect">
            <a:avLst/>
          </a:prstGeom>
          <a:noFill/>
          <a:ln/>
        </p:spPr>
        <p:txBody>
          <a:bodyPr wrap="square" lIns="0" tIns="0" rIns="0" bIns="0" rtlCol="0" anchor="ctr"/>
          <a:lstStyle/>
          <a:p>
            <a:r>
              <a:rPr lang="en-US" sz="2300" dirty="0">
                <a:solidFill>
                  <a:srgbClr val="EAF0F7"/>
                </a:solidFill>
                <a:latin typeface="Calibri" pitchFamily="34" charset="0"/>
                <a:ea typeface="Calibri" pitchFamily="34" charset="-122"/>
                <a:cs typeface="Calibri" pitchFamily="34" charset="-120"/>
              </a:rPr>
              <a:t>Rules-based governance intensity per decision — by phase, downstream reach, reversibility, safety, MOSA and data-rights exposure. Operationalizes AAF tailoring at the decision level.</a:t>
            </a:r>
            <a:endParaRPr lang="en-US" sz="2300" dirty="0"/>
          </a:p>
        </p:txBody>
      </p:sp>
      <p:sp>
        <p:nvSpPr>
          <p:cNvPr id="16" name="Shape 12"/>
          <p:cNvSpPr/>
          <p:nvPr/>
        </p:nvSpPr>
        <p:spPr>
          <a:xfrm>
            <a:off x="16154400" y="4023360"/>
            <a:ext cx="7126224" cy="6766560"/>
          </a:xfrm>
          <a:prstGeom prst="roundRect">
            <a:avLst>
              <a:gd name="adj" fmla="val 3243"/>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7" name="Shape 13"/>
          <p:cNvSpPr/>
          <p:nvPr/>
        </p:nvSpPr>
        <p:spPr>
          <a:xfrm>
            <a:off x="16703040" y="4572000"/>
            <a:ext cx="1645920" cy="164592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8" name="Image 2" descr="preencoded.png"/>
          <p:cNvPicPr>
            <a:picLocks noChangeAspect="1"/>
          </p:cNvPicPr>
          <p:nvPr/>
        </p:nvPicPr>
        <p:blipFill>
          <a:blip r:embed="rId5"/>
          <a:stretch>
            <a:fillRect/>
          </a:stretch>
        </p:blipFill>
        <p:spPr>
          <a:xfrm>
            <a:off x="17098061" y="4967021"/>
            <a:ext cx="855878" cy="855878"/>
          </a:xfrm>
          <a:prstGeom prst="rect">
            <a:avLst/>
          </a:prstGeom>
        </p:spPr>
      </p:pic>
      <p:sp>
        <p:nvSpPr>
          <p:cNvPr id="19" name="Text 14"/>
          <p:cNvSpPr/>
          <p:nvPr/>
        </p:nvSpPr>
        <p:spPr>
          <a:xfrm>
            <a:off x="21451824" y="4572000"/>
            <a:ext cx="1463040" cy="914400"/>
          </a:xfrm>
          <a:prstGeom prst="rect">
            <a:avLst/>
          </a:prstGeom>
          <a:noFill/>
          <a:ln/>
        </p:spPr>
        <p:txBody>
          <a:bodyPr wrap="square" lIns="0" tIns="0" rIns="0" bIns="0" rtlCol="0" anchor="ctr"/>
          <a:lstStyle/>
          <a:p>
            <a:pPr algn="r"/>
            <a:r>
              <a:rPr lang="en-US" sz="5600" b="1" dirty="0">
                <a:solidFill>
                  <a:schemeClr val="bg2">
                    <a:lumMod val="25000"/>
                  </a:schemeClr>
                </a:solidFill>
                <a:latin typeface="Cambria" pitchFamily="34" charset="0"/>
                <a:ea typeface="Cambria" pitchFamily="34" charset="-122"/>
                <a:cs typeface="Cambria" pitchFamily="34" charset="-120"/>
              </a:rPr>
              <a:t>03</a:t>
            </a:r>
            <a:endParaRPr lang="en-US" sz="5600" dirty="0">
              <a:solidFill>
                <a:schemeClr val="bg2">
                  <a:lumMod val="25000"/>
                </a:schemeClr>
              </a:solidFill>
            </a:endParaRPr>
          </a:p>
        </p:txBody>
      </p:sp>
      <p:sp>
        <p:nvSpPr>
          <p:cNvPr id="20" name="Text 15"/>
          <p:cNvSpPr/>
          <p:nvPr/>
        </p:nvSpPr>
        <p:spPr>
          <a:xfrm>
            <a:off x="16703040" y="6492240"/>
            <a:ext cx="6028944" cy="137160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Biomarker Telemetry</a:t>
            </a:r>
            <a:endParaRPr lang="en-US" sz="3000" dirty="0"/>
          </a:p>
        </p:txBody>
      </p:sp>
      <p:sp>
        <p:nvSpPr>
          <p:cNvPr id="21" name="Text 16"/>
          <p:cNvSpPr/>
          <p:nvPr/>
        </p:nvSpPr>
        <p:spPr>
          <a:xfrm>
            <a:off x="16703040" y="7863840"/>
            <a:ext cx="6028944" cy="274320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Continuous measurement of the five biomarkers against baseline and trend. When a marker degrades, it points to the structural fix — not the compensatory review board.</a:t>
            </a:r>
            <a:endParaRPr lang="en-US" sz="2300" dirty="0"/>
          </a:p>
        </p:txBody>
      </p:sp>
      <p:sp>
        <p:nvSpPr>
          <p:cNvPr id="22" name="Text 17"/>
          <p:cNvSpPr/>
          <p:nvPr/>
        </p:nvSpPr>
        <p:spPr>
          <a:xfrm>
            <a:off x="1097280" y="11155680"/>
            <a:ext cx="22128480" cy="914400"/>
          </a:xfrm>
          <a:prstGeom prst="rect">
            <a:avLst/>
          </a:prstGeom>
          <a:noFill/>
          <a:ln/>
        </p:spPr>
        <p:txBody>
          <a:bodyPr wrap="square" lIns="0" tIns="0" rIns="0" bIns="0" rtlCol="0" anchor="ctr"/>
          <a:lstStyle/>
          <a:p>
            <a:r>
              <a:rPr lang="en-US" sz="2700" i="1" dirty="0">
                <a:solidFill>
                  <a:srgbClr val="AD2B2A"/>
                </a:solidFill>
                <a:latin typeface="Calibri" pitchFamily="34" charset="0"/>
                <a:ea typeface="Calibri" pitchFamily="34" charset="-122"/>
                <a:cs typeface="Calibri" pitchFamily="34" charset="-120"/>
              </a:rPr>
              <a:t>Instrumented across every phase — Concept, TMRR, EMD, Production, and Operations &amp; Support — each with its dominant biomarker.</a:t>
            </a:r>
            <a:endParaRPr lang="en-US" sz="2700" dirty="0">
              <a:solidFill>
                <a:srgbClr val="AD2B2A"/>
              </a:solidFill>
            </a:endParaRPr>
          </a:p>
        </p:txBody>
      </p:sp>
      <p:sp>
        <p:nvSpPr>
          <p:cNvPr id="24" name="Text Placeholder 23">
            <a:extLst>
              <a:ext uri="{FF2B5EF4-FFF2-40B4-BE49-F238E27FC236}">
                <a16:creationId xmlns:a16="http://schemas.microsoft.com/office/drawing/2014/main" id="{FD866140-C641-6FF0-7760-80086C15EB64}"/>
              </a:ext>
            </a:extLst>
          </p:cNvPr>
          <p:cNvSpPr>
            <a:spLocks noGrp="1"/>
          </p:cNvSpPr>
          <p:nvPr>
            <p:ph type="body" sz="quarter" idx="11"/>
          </p:nvPr>
        </p:nvSpPr>
        <p:spPr>
          <a:xfrm>
            <a:off x="1097280" y="238931"/>
            <a:ext cx="15209520" cy="1857155"/>
          </a:xfrm>
        </p:spPr>
        <p:txBody>
          <a:bodyPr/>
          <a:lstStyle/>
          <a:p>
            <a:r>
              <a:rPr lang="en-US" sz="6600" spc="400" dirty="0">
                <a:solidFill>
                  <a:srgbClr val="AD2B2A"/>
                </a:solidFill>
                <a:latin typeface="+mj-lt"/>
                <a:ea typeface="Calibri" pitchFamily="34" charset="-122"/>
                <a:cs typeface="Calibri" pitchFamily="34" charset="-120"/>
              </a:rPr>
              <a:t>THE OPERATING FRAMEWORK</a:t>
            </a:r>
          </a:p>
          <a:p>
            <a:r>
              <a:rPr lang="en-US" sz="4000" b="0" i="1" dirty="0">
                <a:solidFill>
                  <a:schemeClr val="tx1"/>
                </a:solidFill>
                <a:latin typeface="+mj-lt"/>
                <a:ea typeface="Cambria" pitchFamily="34" charset="-122"/>
                <a:cs typeface="Cambria" pitchFamily="34" charset="-120"/>
              </a:rPr>
              <a:t>The Decision Factory – three integrated components</a:t>
            </a:r>
            <a:endParaRPr lang="en-US" sz="4000" b="0" i="1" dirty="0">
              <a:solidFill>
                <a:schemeClr val="tx1"/>
              </a:solidFill>
              <a:latin typeface="+mj-lt"/>
            </a:endParaRPr>
          </a:p>
          <a:p>
            <a:endParaRPr lang="en-US" sz="6600" dirty="0">
              <a:solidFill>
                <a:srgbClr val="AD2B2A"/>
              </a:solidFill>
              <a:latin typeface="+mj-lt"/>
            </a:endParaRPr>
          </a:p>
          <a:p>
            <a:endParaRPr lang="en-US" sz="6600" dirty="0">
              <a:solidFill>
                <a:srgbClr val="AD2B2A"/>
              </a:solidFill>
              <a:latin typeface="+mj-lt"/>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768096"/>
            <a:ext cx="22128480" cy="548640"/>
          </a:xfrm>
          <a:prstGeom prst="rect">
            <a:avLst/>
          </a:prstGeom>
          <a:noFill/>
          <a:ln/>
        </p:spPr>
        <p:txBody>
          <a:bodyPr wrap="square" lIns="0" tIns="0" rIns="0" bIns="0" rtlCol="0" anchor="ctr"/>
          <a:lstStyle/>
          <a:p>
            <a:endParaRPr lang="en-US" sz="2300" dirty="0"/>
          </a:p>
        </p:txBody>
      </p:sp>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Text 2"/>
          <p:cNvSpPr/>
          <p:nvPr/>
        </p:nvSpPr>
        <p:spPr>
          <a:xfrm>
            <a:off x="1097280" y="3145536"/>
            <a:ext cx="10972800" cy="91440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Ground vehicle programs concentrate every Decision Factory failure mode:</a:t>
            </a:r>
            <a:endParaRPr lang="en-US" sz="2800" dirty="0"/>
          </a:p>
        </p:txBody>
      </p:sp>
      <p:sp>
        <p:nvSpPr>
          <p:cNvPr id="5" name="Shape 3"/>
          <p:cNvSpPr/>
          <p:nvPr/>
        </p:nvSpPr>
        <p:spPr>
          <a:xfrm>
            <a:off x="1133856" y="4206240"/>
            <a:ext cx="768096" cy="768096"/>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1318201" y="4390585"/>
            <a:ext cx="399410" cy="399410"/>
          </a:xfrm>
          <a:prstGeom prst="rect">
            <a:avLst/>
          </a:prstGeom>
        </p:spPr>
      </p:pic>
      <p:sp>
        <p:nvSpPr>
          <p:cNvPr id="7" name="Text 4"/>
          <p:cNvSpPr/>
          <p:nvPr/>
        </p:nvSpPr>
        <p:spPr>
          <a:xfrm>
            <a:off x="2194560" y="4169664"/>
            <a:ext cx="9875520" cy="841248"/>
          </a:xfrm>
          <a:prstGeom prst="rect">
            <a:avLst/>
          </a:prstGeom>
          <a:noFill/>
          <a:ln/>
        </p:spPr>
        <p:txBody>
          <a:bodyPr wrap="square" lIns="0" tIns="0" rIns="0" bIns="0" rtlCol="0" anchor="ctr"/>
          <a:lstStyle/>
          <a:p>
            <a:r>
              <a:rPr lang="en-US" sz="2500" dirty="0">
                <a:solidFill>
                  <a:srgbClr val="5B6B82"/>
                </a:solidFill>
                <a:latin typeface="Calibri" pitchFamily="34" charset="0"/>
                <a:ea typeface="Calibri" pitchFamily="34" charset="-122"/>
                <a:cs typeface="Calibri" pitchFamily="34" charset="-120"/>
              </a:rPr>
              <a:t>Multi-vendor, SoS integration against Army network &amp; C2</a:t>
            </a:r>
            <a:endParaRPr lang="en-US" sz="2500" dirty="0"/>
          </a:p>
        </p:txBody>
      </p:sp>
      <p:sp>
        <p:nvSpPr>
          <p:cNvPr id="8" name="Shape 5"/>
          <p:cNvSpPr/>
          <p:nvPr/>
        </p:nvSpPr>
        <p:spPr>
          <a:xfrm>
            <a:off x="1133856" y="5340096"/>
            <a:ext cx="768096" cy="768096"/>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9" name="Image 1" descr="preencoded.png"/>
          <p:cNvPicPr>
            <a:picLocks noChangeAspect="1"/>
          </p:cNvPicPr>
          <p:nvPr/>
        </p:nvPicPr>
        <p:blipFill>
          <a:blip r:embed="rId3"/>
          <a:stretch>
            <a:fillRect/>
          </a:stretch>
        </p:blipFill>
        <p:spPr>
          <a:xfrm>
            <a:off x="1318201" y="5524441"/>
            <a:ext cx="399410" cy="399410"/>
          </a:xfrm>
          <a:prstGeom prst="rect">
            <a:avLst/>
          </a:prstGeom>
        </p:spPr>
      </p:pic>
      <p:sp>
        <p:nvSpPr>
          <p:cNvPr id="10" name="Text 6"/>
          <p:cNvSpPr/>
          <p:nvPr/>
        </p:nvSpPr>
        <p:spPr>
          <a:xfrm>
            <a:off x="2194560" y="5303520"/>
            <a:ext cx="9875520" cy="841248"/>
          </a:xfrm>
          <a:prstGeom prst="rect">
            <a:avLst/>
          </a:prstGeom>
          <a:noFill/>
          <a:ln/>
        </p:spPr>
        <p:txBody>
          <a:bodyPr wrap="square" lIns="0" tIns="0" rIns="0" bIns="0" rtlCol="0" anchor="ctr"/>
          <a:lstStyle/>
          <a:p>
            <a:r>
              <a:rPr lang="en-US" sz="2500" dirty="0">
                <a:solidFill>
                  <a:srgbClr val="5B6B82"/>
                </a:solidFill>
                <a:latin typeface="Calibri" pitchFamily="34" charset="0"/>
                <a:ea typeface="Calibri" pitchFamily="34" charset="-122"/>
                <a:cs typeface="Calibri" pitchFamily="34" charset="-120"/>
              </a:rPr>
              <a:t>Mixed hardware/software stacks, Government-responsible integration</a:t>
            </a:r>
            <a:endParaRPr lang="en-US" sz="2500" dirty="0"/>
          </a:p>
        </p:txBody>
      </p:sp>
      <p:sp>
        <p:nvSpPr>
          <p:cNvPr id="11" name="Shape 7"/>
          <p:cNvSpPr/>
          <p:nvPr/>
        </p:nvSpPr>
        <p:spPr>
          <a:xfrm>
            <a:off x="1133856" y="6473952"/>
            <a:ext cx="768096" cy="768096"/>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2" name="Image 2" descr="preencoded.png"/>
          <p:cNvPicPr>
            <a:picLocks noChangeAspect="1"/>
          </p:cNvPicPr>
          <p:nvPr/>
        </p:nvPicPr>
        <p:blipFill>
          <a:blip r:embed="rId3"/>
          <a:stretch>
            <a:fillRect/>
          </a:stretch>
        </p:blipFill>
        <p:spPr>
          <a:xfrm>
            <a:off x="1318201" y="6658297"/>
            <a:ext cx="399410" cy="399410"/>
          </a:xfrm>
          <a:prstGeom prst="rect">
            <a:avLst/>
          </a:prstGeom>
        </p:spPr>
      </p:pic>
      <p:sp>
        <p:nvSpPr>
          <p:cNvPr id="13" name="Text 8"/>
          <p:cNvSpPr/>
          <p:nvPr/>
        </p:nvSpPr>
        <p:spPr>
          <a:xfrm>
            <a:off x="2194560" y="6437376"/>
            <a:ext cx="9875520" cy="841248"/>
          </a:xfrm>
          <a:prstGeom prst="rect">
            <a:avLst/>
          </a:prstGeom>
          <a:noFill/>
          <a:ln/>
        </p:spPr>
        <p:txBody>
          <a:bodyPr wrap="square" lIns="0" tIns="0" rIns="0" bIns="0" rtlCol="0" anchor="ctr"/>
          <a:lstStyle/>
          <a:p>
            <a:r>
              <a:rPr lang="en-US" sz="2500" dirty="0">
                <a:solidFill>
                  <a:srgbClr val="5B6B82"/>
                </a:solidFill>
                <a:latin typeface="Calibri" pitchFamily="34" charset="0"/>
                <a:ea typeface="Calibri" pitchFamily="34" charset="-122"/>
                <a:cs typeface="Calibri" pitchFamily="34" charset="-120"/>
              </a:rPr>
              <a:t>Sustained transformation schedule pressure</a:t>
            </a:r>
            <a:endParaRPr lang="en-US" sz="2500" dirty="0"/>
          </a:p>
        </p:txBody>
      </p:sp>
      <p:sp>
        <p:nvSpPr>
          <p:cNvPr id="14" name="Shape 9"/>
          <p:cNvSpPr/>
          <p:nvPr/>
        </p:nvSpPr>
        <p:spPr>
          <a:xfrm>
            <a:off x="1133856" y="7607808"/>
            <a:ext cx="768096" cy="768096"/>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5" name="Image 3" descr="preencoded.png"/>
          <p:cNvPicPr>
            <a:picLocks noChangeAspect="1"/>
          </p:cNvPicPr>
          <p:nvPr/>
        </p:nvPicPr>
        <p:blipFill>
          <a:blip r:embed="rId3"/>
          <a:stretch>
            <a:fillRect/>
          </a:stretch>
        </p:blipFill>
        <p:spPr>
          <a:xfrm>
            <a:off x="1318201" y="7792153"/>
            <a:ext cx="399410" cy="399410"/>
          </a:xfrm>
          <a:prstGeom prst="rect">
            <a:avLst/>
          </a:prstGeom>
        </p:spPr>
      </p:pic>
      <p:sp>
        <p:nvSpPr>
          <p:cNvPr id="16" name="Text 10"/>
          <p:cNvSpPr/>
          <p:nvPr/>
        </p:nvSpPr>
        <p:spPr>
          <a:xfrm>
            <a:off x="2194560" y="7571232"/>
            <a:ext cx="9875520" cy="841248"/>
          </a:xfrm>
          <a:prstGeom prst="rect">
            <a:avLst/>
          </a:prstGeom>
          <a:noFill/>
          <a:ln/>
        </p:spPr>
        <p:txBody>
          <a:bodyPr wrap="square" lIns="0" tIns="0" rIns="0" bIns="0" rtlCol="0" anchor="ctr"/>
          <a:lstStyle/>
          <a:p>
            <a:r>
              <a:rPr lang="en-US" sz="2500" dirty="0">
                <a:solidFill>
                  <a:srgbClr val="5B6B82"/>
                </a:solidFill>
                <a:latin typeface="Calibri" pitchFamily="34" charset="0"/>
                <a:ea typeface="Calibri" pitchFamily="34" charset="-122"/>
                <a:cs typeface="Calibri" pitchFamily="34" charset="-120"/>
              </a:rPr>
              <a:t>MOSA compliance across four architectural layers</a:t>
            </a:r>
            <a:endParaRPr lang="en-US" sz="2500" dirty="0"/>
          </a:p>
        </p:txBody>
      </p:sp>
      <p:sp>
        <p:nvSpPr>
          <p:cNvPr id="17" name="Shape 11"/>
          <p:cNvSpPr/>
          <p:nvPr/>
        </p:nvSpPr>
        <p:spPr>
          <a:xfrm>
            <a:off x="12710160" y="4023360"/>
            <a:ext cx="10570464" cy="6492240"/>
          </a:xfrm>
          <a:prstGeom prst="roundRect">
            <a:avLst>
              <a:gd name="adj" fmla="val 3380"/>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18" name="Text 12"/>
          <p:cNvSpPr/>
          <p:nvPr/>
        </p:nvSpPr>
        <p:spPr>
          <a:xfrm>
            <a:off x="13258800" y="4480560"/>
            <a:ext cx="9509760" cy="1097280"/>
          </a:xfrm>
          <a:prstGeom prst="rect">
            <a:avLst/>
          </a:prstGeom>
          <a:noFill/>
          <a:ln/>
        </p:spPr>
        <p:txBody>
          <a:bodyPr wrap="square" lIns="0" tIns="0" rIns="0" bIns="0" rtlCol="0" anchor="ctr"/>
          <a:lstStyle/>
          <a:p>
            <a:r>
              <a:rPr lang="en-US" sz="2800" b="1" u="sng" dirty="0">
                <a:solidFill>
                  <a:schemeClr val="tx1"/>
                </a:solidFill>
                <a:latin typeface="Calibri" pitchFamily="34" charset="0"/>
                <a:ea typeface="Calibri" pitchFamily="34" charset="-122"/>
                <a:cs typeface="Calibri" pitchFamily="34" charset="-120"/>
              </a:rPr>
              <a:t>The decisions that govern 30 years of upgrade capacity:</a:t>
            </a:r>
            <a:endParaRPr lang="en-US" sz="2800" u="sng" dirty="0">
              <a:solidFill>
                <a:schemeClr val="tx1"/>
              </a:solidFill>
            </a:endParaRPr>
          </a:p>
        </p:txBody>
      </p:sp>
      <p:sp>
        <p:nvSpPr>
          <p:cNvPr id="19" name="Text 13"/>
          <p:cNvSpPr/>
          <p:nvPr/>
        </p:nvSpPr>
        <p:spPr>
          <a:xfrm>
            <a:off x="13258800" y="5852160"/>
            <a:ext cx="9601200" cy="1371600"/>
          </a:xfrm>
          <a:prstGeom prst="rect">
            <a:avLst/>
          </a:prstGeom>
          <a:noFill/>
          <a:ln/>
        </p:spPr>
        <p:txBody>
          <a:bodyPr wrap="square" lIns="0" tIns="0" rIns="0" bIns="0" rtlCol="0" anchor="ctr"/>
          <a:lstStyle/>
          <a:p>
            <a:r>
              <a:rPr lang="en-US" sz="2400" b="1" dirty="0">
                <a:solidFill>
                  <a:srgbClr val="AD2B2A"/>
                </a:solidFill>
                <a:latin typeface="Calibri" pitchFamily="34" charset="0"/>
                <a:ea typeface="Calibri" pitchFamily="34" charset="-122"/>
                <a:cs typeface="Calibri" pitchFamily="34" charset="-120"/>
              </a:rPr>
              <a:t>Power &amp; Compute architecture: </a:t>
            </a:r>
            <a:r>
              <a:rPr lang="en-US" sz="2400" dirty="0">
                <a:solidFill>
                  <a:schemeClr val="tx1"/>
                </a:solidFill>
                <a:latin typeface="Calibri" pitchFamily="34" charset="0"/>
                <a:ea typeface="Calibri" pitchFamily="34" charset="-122"/>
                <a:cs typeface="Calibri" pitchFamily="34" charset="-120"/>
              </a:rPr>
              <a:t>set by an engineer running a power-budget model &amp; network topology optimizer</a:t>
            </a:r>
            <a:endParaRPr lang="en-US" sz="2400" dirty="0">
              <a:solidFill>
                <a:schemeClr val="tx1"/>
              </a:solidFill>
            </a:endParaRPr>
          </a:p>
        </p:txBody>
      </p:sp>
      <p:sp>
        <p:nvSpPr>
          <p:cNvPr id="20" name="Text 14"/>
          <p:cNvSpPr/>
          <p:nvPr/>
        </p:nvSpPr>
        <p:spPr>
          <a:xfrm>
            <a:off x="13258800" y="7351776"/>
            <a:ext cx="9601200" cy="1371600"/>
          </a:xfrm>
          <a:prstGeom prst="rect">
            <a:avLst/>
          </a:prstGeom>
          <a:noFill/>
          <a:ln/>
        </p:spPr>
        <p:txBody>
          <a:bodyPr wrap="square" lIns="0" tIns="0" rIns="0" bIns="0" rtlCol="0" anchor="ctr"/>
          <a:lstStyle/>
          <a:p>
            <a:r>
              <a:rPr lang="en-US" sz="2400" b="1" dirty="0">
                <a:solidFill>
                  <a:srgbClr val="AD2B2A"/>
                </a:solidFill>
                <a:latin typeface="Calibri" pitchFamily="34" charset="0"/>
                <a:ea typeface="Calibri" pitchFamily="34" charset="-122"/>
                <a:cs typeface="Calibri" pitchFamily="34" charset="-120"/>
              </a:rPr>
              <a:t>Interface standards: </a:t>
            </a:r>
            <a:r>
              <a:rPr lang="en-US" sz="2400" dirty="0">
                <a:solidFill>
                  <a:schemeClr val="tx1"/>
                </a:solidFill>
                <a:latin typeface="Calibri" pitchFamily="34" charset="0"/>
                <a:ea typeface="Calibri" pitchFamily="34" charset="-122"/>
                <a:cs typeface="Calibri" pitchFamily="34" charset="-120"/>
              </a:rPr>
              <a:t>set by whoever populated the ICD under schedule pressure.</a:t>
            </a:r>
            <a:endParaRPr lang="en-US" sz="2400" dirty="0">
              <a:solidFill>
                <a:schemeClr val="tx1"/>
              </a:solidFill>
            </a:endParaRPr>
          </a:p>
        </p:txBody>
      </p:sp>
      <p:sp>
        <p:nvSpPr>
          <p:cNvPr id="21" name="Text 15"/>
          <p:cNvSpPr/>
          <p:nvPr/>
        </p:nvSpPr>
        <p:spPr>
          <a:xfrm>
            <a:off x="13258800" y="8851392"/>
            <a:ext cx="9601200" cy="1371600"/>
          </a:xfrm>
          <a:prstGeom prst="rect">
            <a:avLst/>
          </a:prstGeom>
          <a:noFill/>
          <a:ln/>
        </p:spPr>
        <p:txBody>
          <a:bodyPr wrap="square" lIns="0" tIns="0" rIns="0" bIns="0" rtlCol="0" anchor="ctr"/>
          <a:lstStyle/>
          <a:p>
            <a:r>
              <a:rPr lang="en-US" sz="2400" b="1" dirty="0">
                <a:solidFill>
                  <a:srgbClr val="AD2B2A"/>
                </a:solidFill>
                <a:latin typeface="Calibri" pitchFamily="34" charset="0"/>
                <a:ea typeface="Calibri" pitchFamily="34" charset="-122"/>
                <a:cs typeface="Calibri" pitchFamily="34" charset="-120"/>
              </a:rPr>
              <a:t>Data-rights posture: </a:t>
            </a:r>
            <a:r>
              <a:rPr lang="en-US" sz="2400" dirty="0">
                <a:solidFill>
                  <a:schemeClr val="tx1"/>
                </a:solidFill>
                <a:latin typeface="Calibri" pitchFamily="34" charset="0"/>
                <a:ea typeface="Calibri" pitchFamily="34" charset="-122"/>
                <a:cs typeface="Calibri" pitchFamily="34" charset="-120"/>
              </a:rPr>
              <a:t>the most consequential MOSA decision, often embedded in contract language by default.</a:t>
            </a:r>
            <a:endParaRPr lang="en-US" sz="2400" dirty="0">
              <a:solidFill>
                <a:schemeClr val="tx1"/>
              </a:solidFill>
            </a:endParaRPr>
          </a:p>
        </p:txBody>
      </p:sp>
      <p:sp>
        <p:nvSpPr>
          <p:cNvPr id="22" name="Text 16"/>
          <p:cNvSpPr/>
          <p:nvPr/>
        </p:nvSpPr>
        <p:spPr>
          <a:xfrm>
            <a:off x="1097280" y="10972800"/>
            <a:ext cx="22128480" cy="914400"/>
          </a:xfrm>
          <a:prstGeom prst="rect">
            <a:avLst/>
          </a:prstGeom>
          <a:noFill/>
          <a:ln/>
        </p:spPr>
        <p:txBody>
          <a:bodyPr wrap="square" lIns="0" tIns="0" rIns="0" bIns="0" rtlCol="0" anchor="ctr"/>
          <a:lstStyle/>
          <a:p>
            <a:r>
              <a:rPr lang="en-US" sz="2800" b="1" i="1" dirty="0">
                <a:solidFill>
                  <a:srgbClr val="AD2B2A"/>
                </a:solidFill>
                <a:latin typeface="Calibri" pitchFamily="34" charset="0"/>
                <a:ea typeface="Calibri" pitchFamily="34" charset="-122"/>
                <a:cs typeface="Calibri" pitchFamily="34" charset="-120"/>
              </a:rPr>
              <a:t>The Factory declares each on the critical path, names its authority, and governs its timing — not too early, not too late.</a:t>
            </a:r>
            <a:endParaRPr lang="en-US" sz="2800" dirty="0">
              <a:solidFill>
                <a:srgbClr val="AD2B2A"/>
              </a:solidFill>
            </a:endParaRPr>
          </a:p>
        </p:txBody>
      </p:sp>
      <p:sp>
        <p:nvSpPr>
          <p:cNvPr id="24" name="Text Placeholder 23">
            <a:extLst>
              <a:ext uri="{FF2B5EF4-FFF2-40B4-BE49-F238E27FC236}">
                <a16:creationId xmlns:a16="http://schemas.microsoft.com/office/drawing/2014/main" id="{2D469AD5-D4D0-8D33-13FA-CCD9FF81433C}"/>
              </a:ext>
            </a:extLst>
          </p:cNvPr>
          <p:cNvSpPr>
            <a:spLocks noGrp="1"/>
          </p:cNvSpPr>
          <p:nvPr>
            <p:ph type="body" sz="quarter" idx="11"/>
          </p:nvPr>
        </p:nvSpPr>
        <p:spPr>
          <a:xfrm>
            <a:off x="1097280" y="238931"/>
            <a:ext cx="15095220" cy="1857155"/>
          </a:xfrm>
        </p:spPr>
        <p:txBody>
          <a:bodyPr/>
          <a:lstStyle/>
          <a:p>
            <a:r>
              <a:rPr lang="en-US" sz="6600" spc="400" dirty="0">
                <a:solidFill>
                  <a:srgbClr val="AD2B2A"/>
                </a:solidFill>
                <a:latin typeface="+mj-lt"/>
                <a:ea typeface="Calibri" pitchFamily="34" charset="-122"/>
                <a:cs typeface="Calibri" pitchFamily="34" charset="-120"/>
              </a:rPr>
              <a:t>APPLICATION TO ARMY GROUND </a:t>
            </a:r>
            <a:r>
              <a:rPr lang="en-US" sz="4000" b="0" i="1" dirty="0">
                <a:solidFill>
                  <a:schemeClr val="tx1"/>
                </a:solidFill>
                <a:latin typeface="+mj-lt"/>
                <a:ea typeface="Cambria" pitchFamily="34" charset="-122"/>
                <a:cs typeface="Cambria" pitchFamily="34" charset="-120"/>
              </a:rPr>
              <a:t>MOSA is a decision-timing problem</a:t>
            </a:r>
            <a:endParaRPr lang="en-US" sz="4000" b="0" i="1" dirty="0">
              <a:solidFill>
                <a:schemeClr val="tx1"/>
              </a:solidFill>
              <a:latin typeface="+mj-lt"/>
            </a:endParaRPr>
          </a:p>
          <a:p>
            <a:endParaRPr lang="en-US" sz="6600" dirty="0">
              <a:solidFill>
                <a:srgbClr val="AD2B2A"/>
              </a:solidFill>
              <a:latin typeface="+mj-lt"/>
            </a:endParaRPr>
          </a:p>
          <a:p>
            <a:endParaRPr lang="en-US" sz="6600" dirty="0">
              <a:solidFill>
                <a:srgbClr val="AD2B2A"/>
              </a:solidFill>
              <a:latin typeface="+mj-lt"/>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645920" y="1792224"/>
            <a:ext cx="21214080" cy="1828800"/>
          </a:xfrm>
          <a:prstGeom prst="rect">
            <a:avLst/>
          </a:prstGeom>
          <a:noFill/>
          <a:ln/>
        </p:spPr>
        <p:txBody>
          <a:bodyPr wrap="square" lIns="0" tIns="0" rIns="0" bIns="0" rtlCol="0" anchor="ctr"/>
          <a:lstStyle/>
          <a:p>
            <a:endParaRPr lang="en-US" sz="5200" dirty="0"/>
          </a:p>
        </p:txBody>
      </p:sp>
      <p:sp>
        <p:nvSpPr>
          <p:cNvPr id="5" name="Text 3"/>
          <p:cNvSpPr/>
          <p:nvPr/>
        </p:nvSpPr>
        <p:spPr>
          <a:xfrm>
            <a:off x="1645920" y="4023360"/>
            <a:ext cx="21031200" cy="731520"/>
          </a:xfrm>
          <a:prstGeom prst="rect">
            <a:avLst/>
          </a:prstGeom>
          <a:noFill/>
          <a:ln/>
        </p:spPr>
        <p:txBody>
          <a:bodyPr wrap="square" lIns="0" tIns="0" rIns="0" bIns="0" rtlCol="0" anchor="ctr"/>
          <a:lstStyle/>
          <a:p>
            <a:r>
              <a:rPr lang="en-US" sz="3000" b="1" dirty="0">
                <a:solidFill>
                  <a:srgbClr val="AD2B2A"/>
                </a:solidFill>
                <a:latin typeface="Calibri" pitchFamily="34" charset="0"/>
                <a:ea typeface="Calibri" pitchFamily="34" charset="-122"/>
                <a:cs typeface="Calibri" pitchFamily="34" charset="-120"/>
              </a:rPr>
              <a:t>A chief engineer who can answer three questions on demand is running a faster program:</a:t>
            </a:r>
            <a:endParaRPr lang="en-US" sz="3000" dirty="0">
              <a:solidFill>
                <a:srgbClr val="AD2B2A"/>
              </a:solidFill>
            </a:endParaRPr>
          </a:p>
        </p:txBody>
      </p:sp>
      <p:sp>
        <p:nvSpPr>
          <p:cNvPr id="6" name="Shape 4"/>
          <p:cNvSpPr/>
          <p:nvPr/>
        </p:nvSpPr>
        <p:spPr>
          <a:xfrm>
            <a:off x="1737360" y="5029200"/>
            <a:ext cx="914400" cy="914400"/>
          </a:xfrm>
          <a:prstGeom prst="ellipse">
            <a:avLst/>
          </a:prstGeom>
          <a:solidFill>
            <a:srgbClr val="13294B"/>
          </a:solidFill>
          <a:ln w="15875">
            <a:solidFill>
              <a:srgbClr val="8CC63F"/>
            </a:solidFill>
            <a:prstDash val="solid"/>
          </a:ln>
        </p:spPr>
        <p:txBody>
          <a:bodyPr/>
          <a:lstStyle/>
          <a:p>
            <a:endParaRPr lang="en-US"/>
          </a:p>
        </p:txBody>
      </p:sp>
      <p:sp>
        <p:nvSpPr>
          <p:cNvPr id="7" name="Text 5"/>
          <p:cNvSpPr/>
          <p:nvPr/>
        </p:nvSpPr>
        <p:spPr>
          <a:xfrm>
            <a:off x="1737360" y="5029200"/>
            <a:ext cx="914400" cy="914400"/>
          </a:xfrm>
          <a:prstGeom prst="rect">
            <a:avLst/>
          </a:prstGeom>
          <a:noFill/>
          <a:ln/>
        </p:spPr>
        <p:txBody>
          <a:bodyPr wrap="square" lIns="0" tIns="0" rIns="0" bIns="0" rtlCol="0" anchor="ctr"/>
          <a:lstStyle/>
          <a:p>
            <a:r>
              <a:rPr lang="en-US" sz="3600" b="1" dirty="0">
                <a:solidFill>
                  <a:srgbClr val="8CC63F"/>
                </a:solidFill>
                <a:latin typeface="Cambria" pitchFamily="34" charset="0"/>
                <a:ea typeface="Cambria" pitchFamily="34" charset="-122"/>
                <a:cs typeface="Cambria" pitchFamily="34" charset="-120"/>
              </a:rPr>
              <a:t>1</a:t>
            </a:r>
            <a:endParaRPr lang="en-US" sz="3600" dirty="0"/>
          </a:p>
        </p:txBody>
      </p:sp>
      <p:sp>
        <p:nvSpPr>
          <p:cNvPr id="8" name="Text 6"/>
          <p:cNvSpPr/>
          <p:nvPr/>
        </p:nvSpPr>
        <p:spPr>
          <a:xfrm>
            <a:off x="3017520" y="5029200"/>
            <a:ext cx="19568160" cy="914400"/>
          </a:xfrm>
          <a:prstGeom prst="rect">
            <a:avLst/>
          </a:prstGeom>
          <a:noFill/>
          <a:ln/>
        </p:spPr>
        <p:txBody>
          <a:bodyPr wrap="square" lIns="0" tIns="0" rIns="0" bIns="0" rtlCol="0" anchor="ctr"/>
          <a:lstStyle/>
          <a:p>
            <a:r>
              <a:rPr lang="en-US" sz="3000" dirty="0">
                <a:solidFill>
                  <a:schemeClr val="tx1"/>
                </a:solidFill>
                <a:latin typeface="Calibri" pitchFamily="34" charset="0"/>
                <a:ea typeface="Calibri" pitchFamily="34" charset="-122"/>
                <a:cs typeface="Calibri" pitchFamily="34" charset="-120"/>
              </a:rPr>
              <a:t>Which decisions are open — and who owns each?</a:t>
            </a:r>
            <a:endParaRPr lang="en-US" sz="3000" dirty="0">
              <a:solidFill>
                <a:schemeClr val="tx1"/>
              </a:solidFill>
            </a:endParaRPr>
          </a:p>
        </p:txBody>
      </p:sp>
      <p:sp>
        <p:nvSpPr>
          <p:cNvPr id="9" name="Shape 7"/>
          <p:cNvSpPr/>
          <p:nvPr/>
        </p:nvSpPr>
        <p:spPr>
          <a:xfrm>
            <a:off x="1737360" y="6236208"/>
            <a:ext cx="914400" cy="914400"/>
          </a:xfrm>
          <a:prstGeom prst="ellipse">
            <a:avLst/>
          </a:prstGeom>
          <a:solidFill>
            <a:srgbClr val="13294B"/>
          </a:solidFill>
          <a:ln w="15875">
            <a:solidFill>
              <a:srgbClr val="8CC63F"/>
            </a:solidFill>
            <a:prstDash val="solid"/>
          </a:ln>
        </p:spPr>
        <p:txBody>
          <a:bodyPr/>
          <a:lstStyle/>
          <a:p>
            <a:endParaRPr lang="en-US"/>
          </a:p>
        </p:txBody>
      </p:sp>
      <p:sp>
        <p:nvSpPr>
          <p:cNvPr id="10" name="Text 8"/>
          <p:cNvSpPr/>
          <p:nvPr/>
        </p:nvSpPr>
        <p:spPr>
          <a:xfrm>
            <a:off x="1737360" y="6236208"/>
            <a:ext cx="914400" cy="914400"/>
          </a:xfrm>
          <a:prstGeom prst="rect">
            <a:avLst/>
          </a:prstGeom>
          <a:noFill/>
          <a:ln/>
        </p:spPr>
        <p:txBody>
          <a:bodyPr wrap="square" lIns="0" tIns="0" rIns="0" bIns="0" rtlCol="0" anchor="ctr"/>
          <a:lstStyle/>
          <a:p>
            <a:r>
              <a:rPr lang="en-US" sz="3600" b="1" dirty="0">
                <a:solidFill>
                  <a:srgbClr val="8CC63F"/>
                </a:solidFill>
                <a:latin typeface="Cambria" pitchFamily="34" charset="0"/>
                <a:ea typeface="Cambria" pitchFamily="34" charset="-122"/>
                <a:cs typeface="Cambria" pitchFamily="34" charset="-120"/>
              </a:rPr>
              <a:t>2</a:t>
            </a:r>
            <a:endParaRPr lang="en-US" sz="3600" dirty="0"/>
          </a:p>
        </p:txBody>
      </p:sp>
      <p:sp>
        <p:nvSpPr>
          <p:cNvPr id="11" name="Text 9"/>
          <p:cNvSpPr/>
          <p:nvPr/>
        </p:nvSpPr>
        <p:spPr>
          <a:xfrm>
            <a:off x="3017520" y="6236208"/>
            <a:ext cx="19568160" cy="914400"/>
          </a:xfrm>
          <a:prstGeom prst="rect">
            <a:avLst/>
          </a:prstGeom>
          <a:noFill/>
          <a:ln/>
        </p:spPr>
        <p:txBody>
          <a:bodyPr wrap="square" lIns="0" tIns="0" rIns="0" bIns="0" rtlCol="0" anchor="ctr"/>
          <a:lstStyle/>
          <a:p>
            <a:r>
              <a:rPr lang="en-US" sz="3000" dirty="0">
                <a:solidFill>
                  <a:schemeClr val="tx1"/>
                </a:solidFill>
                <a:latin typeface="Calibri" pitchFamily="34" charset="0"/>
                <a:ea typeface="Calibri" pitchFamily="34" charset="-122"/>
                <a:cs typeface="Calibri" pitchFamily="34" charset="-120"/>
              </a:rPr>
              <a:t>Which decisions are on the critical path?</a:t>
            </a:r>
            <a:endParaRPr lang="en-US" sz="3000" dirty="0">
              <a:solidFill>
                <a:schemeClr val="tx1"/>
              </a:solidFill>
            </a:endParaRPr>
          </a:p>
        </p:txBody>
      </p:sp>
      <p:sp>
        <p:nvSpPr>
          <p:cNvPr id="12" name="Shape 10"/>
          <p:cNvSpPr/>
          <p:nvPr/>
        </p:nvSpPr>
        <p:spPr>
          <a:xfrm>
            <a:off x="1737360" y="7443216"/>
            <a:ext cx="914400" cy="914400"/>
          </a:xfrm>
          <a:prstGeom prst="ellipse">
            <a:avLst/>
          </a:prstGeom>
          <a:solidFill>
            <a:srgbClr val="13294B"/>
          </a:solidFill>
          <a:ln w="15875">
            <a:solidFill>
              <a:srgbClr val="8CC63F"/>
            </a:solidFill>
            <a:prstDash val="solid"/>
          </a:ln>
        </p:spPr>
        <p:txBody>
          <a:bodyPr/>
          <a:lstStyle/>
          <a:p>
            <a:endParaRPr lang="en-US"/>
          </a:p>
        </p:txBody>
      </p:sp>
      <p:sp>
        <p:nvSpPr>
          <p:cNvPr id="13" name="Text 11"/>
          <p:cNvSpPr/>
          <p:nvPr/>
        </p:nvSpPr>
        <p:spPr>
          <a:xfrm>
            <a:off x="1737360" y="7443216"/>
            <a:ext cx="914400" cy="914400"/>
          </a:xfrm>
          <a:prstGeom prst="rect">
            <a:avLst/>
          </a:prstGeom>
          <a:noFill/>
          <a:ln/>
        </p:spPr>
        <p:txBody>
          <a:bodyPr wrap="square" lIns="0" tIns="0" rIns="0" bIns="0" rtlCol="0" anchor="ctr"/>
          <a:lstStyle/>
          <a:p>
            <a:r>
              <a:rPr lang="en-US" sz="3600" b="1" dirty="0">
                <a:solidFill>
                  <a:srgbClr val="8CC63F"/>
                </a:solidFill>
                <a:latin typeface="Cambria" pitchFamily="34" charset="0"/>
                <a:ea typeface="Cambria" pitchFamily="34" charset="-122"/>
                <a:cs typeface="Cambria" pitchFamily="34" charset="-120"/>
              </a:rPr>
              <a:t>3</a:t>
            </a:r>
            <a:endParaRPr lang="en-US" sz="3600" dirty="0"/>
          </a:p>
        </p:txBody>
      </p:sp>
      <p:sp>
        <p:nvSpPr>
          <p:cNvPr id="14" name="Text 12"/>
          <p:cNvSpPr/>
          <p:nvPr/>
        </p:nvSpPr>
        <p:spPr>
          <a:xfrm>
            <a:off x="3017520" y="7443216"/>
            <a:ext cx="19568160" cy="914400"/>
          </a:xfrm>
          <a:prstGeom prst="rect">
            <a:avLst/>
          </a:prstGeom>
          <a:noFill/>
          <a:ln/>
        </p:spPr>
        <p:txBody>
          <a:bodyPr wrap="square" lIns="0" tIns="0" rIns="0" bIns="0" rtlCol="0" anchor="ctr"/>
          <a:lstStyle/>
          <a:p>
            <a:r>
              <a:rPr lang="en-US" sz="3000" dirty="0">
                <a:solidFill>
                  <a:schemeClr val="tx1"/>
                </a:solidFill>
                <a:latin typeface="Calibri" pitchFamily="34" charset="0"/>
                <a:ea typeface="Calibri" pitchFamily="34" charset="-122"/>
                <a:cs typeface="Calibri" pitchFamily="34" charset="-120"/>
              </a:rPr>
              <a:t>Which decisions are Latent — shaping outcomes without having been declared?</a:t>
            </a:r>
            <a:endParaRPr lang="en-US" sz="3000" dirty="0">
              <a:solidFill>
                <a:schemeClr val="tx1"/>
              </a:solidFill>
            </a:endParaRPr>
          </a:p>
        </p:txBody>
      </p:sp>
      <p:sp>
        <p:nvSpPr>
          <p:cNvPr id="15" name="Shape 13"/>
          <p:cNvSpPr/>
          <p:nvPr/>
        </p:nvSpPr>
        <p:spPr>
          <a:xfrm>
            <a:off x="1645920" y="9052560"/>
            <a:ext cx="21122640" cy="3566160"/>
          </a:xfrm>
          <a:prstGeom prst="roundRect">
            <a:avLst>
              <a:gd name="adj" fmla="val 6154"/>
            </a:avLst>
          </a:prstGeom>
          <a:ln/>
        </p:spPr>
        <p:style>
          <a:lnRef idx="1">
            <a:schemeClr val="dk1"/>
          </a:lnRef>
          <a:fillRef idx="2">
            <a:schemeClr val="dk1"/>
          </a:fillRef>
          <a:effectRef idx="1">
            <a:schemeClr val="dk1"/>
          </a:effectRef>
          <a:fontRef idx="minor">
            <a:schemeClr val="dk1"/>
          </a:fontRef>
        </p:style>
        <p:txBody>
          <a:bodyPr/>
          <a:lstStyle/>
          <a:p>
            <a:endParaRPr lang="en-US" dirty="0"/>
          </a:p>
        </p:txBody>
      </p:sp>
      <p:sp>
        <p:nvSpPr>
          <p:cNvPr id="16" name="Text 14"/>
          <p:cNvSpPr/>
          <p:nvPr/>
        </p:nvSpPr>
        <p:spPr>
          <a:xfrm>
            <a:off x="2286000" y="9418320"/>
            <a:ext cx="19933920" cy="822960"/>
          </a:xfrm>
          <a:prstGeom prst="rect">
            <a:avLst/>
          </a:prstGeom>
          <a:noFill/>
          <a:ln/>
        </p:spPr>
        <p:txBody>
          <a:bodyPr wrap="square" lIns="0" tIns="0" rIns="0" bIns="0" rtlCol="0" anchor="ctr"/>
          <a:lstStyle/>
          <a:p>
            <a:r>
              <a:rPr lang="en-US" sz="4000" b="1" dirty="0">
                <a:solidFill>
                  <a:srgbClr val="AD2B2A"/>
                </a:solidFill>
                <a:latin typeface="Cambria" pitchFamily="34" charset="0"/>
                <a:ea typeface="Cambria" pitchFamily="34" charset="-122"/>
                <a:cs typeface="Cambria" pitchFamily="34" charset="-120"/>
              </a:rPr>
              <a:t>The Decision Systems Engineer</a:t>
            </a:r>
            <a:endParaRPr lang="en-US" sz="4000" dirty="0">
              <a:solidFill>
                <a:srgbClr val="AD2B2A"/>
              </a:solidFill>
            </a:endParaRPr>
          </a:p>
        </p:txBody>
      </p:sp>
      <p:sp>
        <p:nvSpPr>
          <p:cNvPr id="17" name="Text 15"/>
          <p:cNvSpPr/>
          <p:nvPr/>
        </p:nvSpPr>
        <p:spPr>
          <a:xfrm>
            <a:off x="2286000" y="10241280"/>
            <a:ext cx="19933920" cy="1737360"/>
          </a:xfrm>
          <a:prstGeom prst="rect">
            <a:avLst/>
          </a:prstGeom>
          <a:noFill/>
          <a:ln/>
        </p:spPr>
        <p:txBody>
          <a:bodyPr wrap="square" lIns="0" tIns="0" rIns="0" bIns="0" rtlCol="0" anchor="ctr"/>
          <a:lstStyle/>
          <a:p>
            <a:r>
              <a:rPr lang="en-US" sz="2500" dirty="0">
                <a:solidFill>
                  <a:schemeClr val="tx1"/>
                </a:solidFill>
                <a:latin typeface="Calibri" pitchFamily="34" charset="0"/>
                <a:ea typeface="Calibri" pitchFamily="34" charset="-122"/>
                <a:cs typeface="Calibri" pitchFamily="34" charset="-120"/>
              </a:rPr>
              <a:t>Not a replacement for the digital systems engineer — the governing layer above it. Designs the decision production system, instruments it, and intervenes structurally when it degrades. That is what gives digital engineering its strategic purpose and its accountability measure.</a:t>
            </a:r>
            <a:endParaRPr lang="en-US" sz="2500" dirty="0">
              <a:solidFill>
                <a:schemeClr val="tx1"/>
              </a:solidFill>
            </a:endParaRPr>
          </a:p>
        </p:txBody>
      </p:sp>
      <p:sp>
        <p:nvSpPr>
          <p:cNvPr id="18" name="Text 16"/>
          <p:cNvSpPr/>
          <p:nvPr/>
        </p:nvSpPr>
        <p:spPr>
          <a:xfrm>
            <a:off x="1691640" y="2295144"/>
            <a:ext cx="21122640" cy="731520"/>
          </a:xfrm>
          <a:prstGeom prst="rect">
            <a:avLst/>
          </a:prstGeom>
          <a:noFill/>
          <a:ln/>
        </p:spPr>
        <p:txBody>
          <a:bodyPr wrap="square" lIns="0" tIns="0" rIns="0" bIns="0" rtlCol="0" anchor="ctr"/>
          <a:lstStyle/>
          <a:p>
            <a:r>
              <a:rPr lang="en-US" sz="2600" b="1" dirty="0">
                <a:solidFill>
                  <a:schemeClr val="tx1"/>
                </a:solidFill>
                <a:latin typeface="Calibri" pitchFamily="34" charset="0"/>
                <a:ea typeface="Calibri" pitchFamily="34" charset="-122"/>
                <a:cs typeface="Calibri" pitchFamily="34" charset="-120"/>
              </a:rPr>
              <a:t>Decision Engineering </a:t>
            </a:r>
            <a:r>
              <a:rPr lang="en-US" sz="2600" dirty="0">
                <a:solidFill>
                  <a:schemeClr val="tx1"/>
                </a:solidFill>
                <a:latin typeface="Calibri" pitchFamily="34" charset="0"/>
                <a:ea typeface="Calibri" pitchFamily="34" charset="-122"/>
                <a:cs typeface="Calibri" pitchFamily="34" charset="-120"/>
              </a:rPr>
              <a:t>names the production system the policy has been asking for all along — and provides the discipline to deliver </a:t>
            </a:r>
            <a:r>
              <a:rPr lang="en-US" sz="2600" b="1" dirty="0">
                <a:solidFill>
                  <a:schemeClr val="tx1"/>
                </a:solidFill>
                <a:latin typeface="Calibri" pitchFamily="34" charset="0"/>
                <a:ea typeface="Calibri" pitchFamily="34" charset="-122"/>
                <a:cs typeface="Calibri" pitchFamily="34" charset="-120"/>
              </a:rPr>
              <a:t>Speed to Capability.</a:t>
            </a:r>
            <a:endParaRPr lang="en-US" sz="2600" dirty="0">
              <a:solidFill>
                <a:schemeClr val="tx1"/>
              </a:solidFill>
            </a:endParaRPr>
          </a:p>
        </p:txBody>
      </p:sp>
      <p:sp>
        <p:nvSpPr>
          <p:cNvPr id="20" name="Text Placeholder 19">
            <a:extLst>
              <a:ext uri="{FF2B5EF4-FFF2-40B4-BE49-F238E27FC236}">
                <a16:creationId xmlns:a16="http://schemas.microsoft.com/office/drawing/2014/main" id="{9F4686EC-392B-9F1A-8933-D2F99CF27BB3}"/>
              </a:ext>
            </a:extLst>
          </p:cNvPr>
          <p:cNvSpPr>
            <a:spLocks noGrp="1"/>
          </p:cNvSpPr>
          <p:nvPr>
            <p:ph type="body" sz="quarter" idx="11"/>
          </p:nvPr>
        </p:nvSpPr>
        <p:spPr>
          <a:xfrm>
            <a:off x="1981200" y="238931"/>
            <a:ext cx="10077450" cy="2047069"/>
          </a:xfrm>
        </p:spPr>
        <p:txBody>
          <a:bodyPr/>
          <a:lstStyle/>
          <a:p>
            <a:r>
              <a:rPr lang="en-US" sz="6600" spc="400" dirty="0">
                <a:solidFill>
                  <a:srgbClr val="AD2B2A"/>
                </a:solidFill>
                <a:latin typeface="+mj-lt"/>
                <a:ea typeface="Calibri" pitchFamily="34" charset="-122"/>
                <a:cs typeface="Calibri" pitchFamily="34" charset="-120"/>
              </a:rPr>
              <a:t>THE BOTTOM LINE</a:t>
            </a:r>
            <a:endParaRPr lang="en-US" sz="6600" dirty="0">
              <a:solidFill>
                <a:srgbClr val="AD2B2A"/>
              </a:solidFill>
              <a:latin typeface="+mj-l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Shape 2"/>
          <p:cNvSpPr/>
          <p:nvPr/>
        </p:nvSpPr>
        <p:spPr>
          <a:xfrm>
            <a:off x="1097280" y="3566160"/>
            <a:ext cx="7315200" cy="7132320"/>
          </a:xfrm>
          <a:prstGeom prst="roundRect">
            <a:avLst>
              <a:gd name="adj" fmla="val 3077"/>
            </a:avLst>
          </a:prstGeom>
          <a:solidFill>
            <a:schemeClr val="bg2">
              <a:lumMod val="25000"/>
            </a:schemeClr>
          </a:solidFill>
          <a:ln/>
          <a:effectLst>
            <a:outerShdw blurRad="88900" dist="38100" dir="5400000" algn="bl" rotWithShape="0">
              <a:srgbClr val="000000">
                <a:alpha val="13000"/>
              </a:srgbClr>
            </a:outerShdw>
          </a:effectLst>
        </p:spPr>
        <p:txBody>
          <a:bodyPr/>
          <a:lstStyle/>
          <a:p>
            <a:endParaRPr lang="en-US"/>
          </a:p>
        </p:txBody>
      </p:sp>
      <p:sp>
        <p:nvSpPr>
          <p:cNvPr id="5" name="Text 3"/>
          <p:cNvSpPr/>
          <p:nvPr/>
        </p:nvSpPr>
        <p:spPr>
          <a:xfrm>
            <a:off x="1097280" y="4663440"/>
            <a:ext cx="7315200" cy="2011680"/>
          </a:xfrm>
          <a:prstGeom prst="rect">
            <a:avLst/>
          </a:prstGeom>
          <a:noFill/>
          <a:ln/>
        </p:spPr>
        <p:txBody>
          <a:bodyPr wrap="square" lIns="0" tIns="0" rIns="0" bIns="0" rtlCol="0" anchor="ctr"/>
          <a:lstStyle/>
          <a:p>
            <a:r>
              <a:rPr lang="en-US" sz="11200" b="1" dirty="0">
                <a:solidFill>
                  <a:schemeClr val="bg1"/>
                </a:solidFill>
                <a:latin typeface="Cambria" pitchFamily="34" charset="0"/>
                <a:ea typeface="Cambria" pitchFamily="34" charset="-122"/>
                <a:cs typeface="Cambria" pitchFamily="34" charset="-120"/>
              </a:rPr>
              <a:t>25–30%</a:t>
            </a:r>
            <a:endParaRPr lang="en-US" sz="11200" dirty="0">
              <a:solidFill>
                <a:schemeClr val="bg1"/>
              </a:solidFill>
            </a:endParaRPr>
          </a:p>
        </p:txBody>
      </p:sp>
      <p:sp>
        <p:nvSpPr>
          <p:cNvPr id="6" name="Text 4"/>
          <p:cNvSpPr/>
          <p:nvPr/>
        </p:nvSpPr>
        <p:spPr>
          <a:xfrm>
            <a:off x="1554480" y="6675120"/>
            <a:ext cx="6400800" cy="1280160"/>
          </a:xfrm>
          <a:prstGeom prst="rect">
            <a:avLst/>
          </a:prstGeom>
          <a:noFill/>
          <a:ln/>
        </p:spPr>
        <p:txBody>
          <a:bodyPr wrap="square" lIns="0" tIns="0" rIns="0" bIns="0" rtlCol="0" anchor="ctr"/>
          <a:lstStyle/>
          <a:p>
            <a:r>
              <a:rPr lang="en-US" sz="3200" dirty="0">
                <a:solidFill>
                  <a:srgbClr val="FFFFFF"/>
                </a:solidFill>
                <a:latin typeface="Calibri" pitchFamily="34" charset="0"/>
                <a:ea typeface="Calibri" pitchFamily="34" charset="-122"/>
                <a:cs typeface="Calibri" pitchFamily="34" charset="-120"/>
              </a:rPr>
              <a:t>faster delivery of warfighting capability</a:t>
            </a:r>
            <a:endParaRPr lang="en-US" sz="3200" dirty="0"/>
          </a:p>
        </p:txBody>
      </p:sp>
      <p:sp>
        <p:nvSpPr>
          <p:cNvPr id="7" name="Text 5"/>
          <p:cNvSpPr/>
          <p:nvPr/>
        </p:nvSpPr>
        <p:spPr>
          <a:xfrm>
            <a:off x="1554480" y="8138160"/>
            <a:ext cx="6400800" cy="731520"/>
          </a:xfrm>
          <a:prstGeom prst="rect">
            <a:avLst/>
          </a:prstGeom>
          <a:noFill/>
          <a:ln/>
        </p:spPr>
        <p:txBody>
          <a:bodyPr wrap="square" lIns="0" tIns="0" rIns="0" bIns="0" rtlCol="0" anchor="ctr"/>
          <a:lstStyle/>
          <a:p>
            <a:r>
              <a:rPr lang="en-US" sz="3600" i="1" dirty="0">
                <a:solidFill>
                  <a:schemeClr val="bg2"/>
                </a:solidFill>
                <a:ea typeface="Calibri" pitchFamily="34" charset="-122"/>
                <a:cs typeface="Calibri" pitchFamily="34" charset="-120"/>
              </a:rPr>
              <a:t>Army Transformation Objective</a:t>
            </a:r>
            <a:endParaRPr lang="en-US" sz="3600" dirty="0">
              <a:solidFill>
                <a:schemeClr val="bg2"/>
              </a:solidFill>
            </a:endParaRPr>
          </a:p>
        </p:txBody>
      </p:sp>
      <p:sp>
        <p:nvSpPr>
          <p:cNvPr id="8" name="Text 6"/>
          <p:cNvSpPr/>
          <p:nvPr/>
        </p:nvSpPr>
        <p:spPr>
          <a:xfrm>
            <a:off x="9144000" y="3657600"/>
            <a:ext cx="13898880" cy="914400"/>
          </a:xfrm>
          <a:prstGeom prst="rect">
            <a:avLst/>
          </a:prstGeom>
          <a:noFill/>
          <a:ln/>
        </p:spPr>
        <p:txBody>
          <a:bodyPr wrap="square" lIns="0" tIns="0" rIns="0" bIns="0" rtlCol="0" anchor="ctr"/>
          <a:lstStyle/>
          <a:p>
            <a:r>
              <a:rPr lang="en-US" sz="3300" b="1" dirty="0">
                <a:solidFill>
                  <a:srgbClr val="1A2B45"/>
                </a:solidFill>
                <a:latin typeface="Calibri" pitchFamily="34" charset="0"/>
                <a:ea typeface="Calibri" pitchFamily="34" charset="-122"/>
                <a:cs typeface="Calibri" pitchFamily="34" charset="-120"/>
              </a:rPr>
              <a:t>Every Tier 2 speed metric is a decision throughput measurement:</a:t>
            </a:r>
            <a:endParaRPr lang="en-US" sz="3300" dirty="0"/>
          </a:p>
        </p:txBody>
      </p:sp>
      <p:sp>
        <p:nvSpPr>
          <p:cNvPr id="9" name="Shape 7"/>
          <p:cNvSpPr/>
          <p:nvPr/>
        </p:nvSpPr>
        <p:spPr>
          <a:xfrm>
            <a:off x="9144000" y="4937760"/>
            <a:ext cx="13990320" cy="1133856"/>
          </a:xfrm>
          <a:prstGeom prst="roundRect">
            <a:avLst>
              <a:gd name="adj" fmla="val 9677"/>
            </a:avLst>
          </a:prstGeom>
          <a:solidFill>
            <a:srgbClr val="F4F7FB"/>
          </a:solidFill>
          <a:ln w="12700">
            <a:solidFill>
              <a:srgbClr val="DCE4EE"/>
            </a:solidFill>
            <a:prstDash val="solid"/>
          </a:ln>
        </p:spPr>
        <p:txBody>
          <a:bodyPr/>
          <a:lstStyle/>
          <a:p>
            <a:endParaRPr lang="en-US"/>
          </a:p>
        </p:txBody>
      </p:sp>
      <p:sp>
        <p:nvSpPr>
          <p:cNvPr id="10" name="Text 8"/>
          <p:cNvSpPr/>
          <p:nvPr/>
        </p:nvSpPr>
        <p:spPr>
          <a:xfrm>
            <a:off x="9601200" y="4937760"/>
            <a:ext cx="9144000" cy="1133856"/>
          </a:xfrm>
          <a:prstGeom prst="rect">
            <a:avLst/>
          </a:prstGeom>
          <a:noFill/>
          <a:ln/>
        </p:spPr>
        <p:txBody>
          <a:bodyPr wrap="square" lIns="0" tIns="0" rIns="0" bIns="0" rtlCol="0" anchor="ctr"/>
          <a:lstStyle/>
          <a:p>
            <a:r>
              <a:rPr lang="en-US" sz="2700" dirty="0">
                <a:solidFill>
                  <a:srgbClr val="1A2B45"/>
                </a:solidFill>
                <a:latin typeface="Calibri" pitchFamily="34" charset="0"/>
                <a:ea typeface="Calibri" pitchFamily="34" charset="-122"/>
                <a:cs typeface="Calibri" pitchFamily="34" charset="-120"/>
              </a:rPr>
              <a:t>Days between milestone events</a:t>
            </a:r>
            <a:endParaRPr lang="en-US" sz="2700" dirty="0"/>
          </a:p>
        </p:txBody>
      </p:sp>
      <p:sp>
        <p:nvSpPr>
          <p:cNvPr id="11" name="Text 9"/>
          <p:cNvSpPr/>
          <p:nvPr/>
        </p:nvSpPr>
        <p:spPr>
          <a:xfrm>
            <a:off x="18653760" y="4937760"/>
            <a:ext cx="4206240" cy="1133856"/>
          </a:xfrm>
          <a:prstGeom prst="rect">
            <a:avLst/>
          </a:prstGeom>
          <a:noFill/>
          <a:ln/>
        </p:spPr>
        <p:txBody>
          <a:bodyPr wrap="square" lIns="0" tIns="0" rIns="0" bIns="0" rtlCol="0" anchor="ctr"/>
          <a:lstStyle/>
          <a:p>
            <a:pPr algn="r"/>
            <a:r>
              <a:rPr lang="en-US" sz="2400" b="1" i="1" dirty="0">
                <a:solidFill>
                  <a:srgbClr val="AD2B2A"/>
                </a:solidFill>
                <a:latin typeface="Calibri" pitchFamily="34" charset="0"/>
                <a:ea typeface="Calibri" pitchFamily="34" charset="-122"/>
                <a:cs typeface="Calibri" pitchFamily="34" charset="-120"/>
              </a:rPr>
              <a:t>= decision cycle time</a:t>
            </a:r>
            <a:endParaRPr lang="en-US" sz="2400" dirty="0">
              <a:solidFill>
                <a:srgbClr val="AD2B2A"/>
              </a:solidFill>
            </a:endParaRPr>
          </a:p>
        </p:txBody>
      </p:sp>
      <p:sp>
        <p:nvSpPr>
          <p:cNvPr id="12" name="Shape 10"/>
          <p:cNvSpPr/>
          <p:nvPr/>
        </p:nvSpPr>
        <p:spPr>
          <a:xfrm>
            <a:off x="9144000" y="6291072"/>
            <a:ext cx="13990320" cy="1133856"/>
          </a:xfrm>
          <a:prstGeom prst="roundRect">
            <a:avLst>
              <a:gd name="adj" fmla="val 9677"/>
            </a:avLst>
          </a:prstGeom>
          <a:solidFill>
            <a:srgbClr val="F4F7FB"/>
          </a:solidFill>
          <a:ln w="12700">
            <a:solidFill>
              <a:srgbClr val="DCE4EE"/>
            </a:solidFill>
            <a:prstDash val="solid"/>
          </a:ln>
        </p:spPr>
        <p:txBody>
          <a:bodyPr/>
          <a:lstStyle/>
          <a:p>
            <a:endParaRPr lang="en-US"/>
          </a:p>
        </p:txBody>
      </p:sp>
      <p:sp>
        <p:nvSpPr>
          <p:cNvPr id="13" name="Text 11"/>
          <p:cNvSpPr/>
          <p:nvPr/>
        </p:nvSpPr>
        <p:spPr>
          <a:xfrm>
            <a:off x="9601200" y="6291072"/>
            <a:ext cx="9144000" cy="1133856"/>
          </a:xfrm>
          <a:prstGeom prst="rect">
            <a:avLst/>
          </a:prstGeom>
          <a:noFill/>
          <a:ln/>
        </p:spPr>
        <p:txBody>
          <a:bodyPr wrap="square" lIns="0" tIns="0" rIns="0" bIns="0" rtlCol="0" anchor="ctr"/>
          <a:lstStyle/>
          <a:p>
            <a:r>
              <a:rPr lang="en-US" sz="2700" dirty="0">
                <a:solidFill>
                  <a:srgbClr val="1A2B45"/>
                </a:solidFill>
                <a:latin typeface="Calibri" pitchFamily="34" charset="0"/>
                <a:ea typeface="Calibri" pitchFamily="34" charset="-122"/>
                <a:cs typeface="Calibri" pitchFamily="34" charset="-120"/>
              </a:rPr>
              <a:t>Days to complete the requirements process</a:t>
            </a:r>
            <a:endParaRPr lang="en-US" sz="2700" dirty="0"/>
          </a:p>
        </p:txBody>
      </p:sp>
      <p:sp>
        <p:nvSpPr>
          <p:cNvPr id="14" name="Text 12"/>
          <p:cNvSpPr/>
          <p:nvPr/>
        </p:nvSpPr>
        <p:spPr>
          <a:xfrm>
            <a:off x="18653760" y="6291072"/>
            <a:ext cx="4206240" cy="1133856"/>
          </a:xfrm>
          <a:prstGeom prst="rect">
            <a:avLst/>
          </a:prstGeom>
          <a:noFill/>
          <a:ln/>
        </p:spPr>
        <p:txBody>
          <a:bodyPr wrap="square" lIns="0" tIns="0" rIns="0" bIns="0" rtlCol="0" anchor="ctr"/>
          <a:lstStyle/>
          <a:p>
            <a:pPr algn="r"/>
            <a:r>
              <a:rPr lang="en-US" sz="2400" b="1" i="1" dirty="0">
                <a:solidFill>
                  <a:srgbClr val="AD2B2A"/>
                </a:solidFill>
                <a:latin typeface="Calibri" pitchFamily="34" charset="0"/>
                <a:ea typeface="Calibri" pitchFamily="34" charset="-122"/>
                <a:cs typeface="Calibri" pitchFamily="34" charset="-120"/>
              </a:rPr>
              <a:t>= decision cycle time</a:t>
            </a:r>
          </a:p>
        </p:txBody>
      </p:sp>
      <p:sp>
        <p:nvSpPr>
          <p:cNvPr id="15" name="Shape 13"/>
          <p:cNvSpPr/>
          <p:nvPr/>
        </p:nvSpPr>
        <p:spPr>
          <a:xfrm>
            <a:off x="9144000" y="7644384"/>
            <a:ext cx="13990320" cy="1133856"/>
          </a:xfrm>
          <a:prstGeom prst="roundRect">
            <a:avLst>
              <a:gd name="adj" fmla="val 9677"/>
            </a:avLst>
          </a:prstGeom>
          <a:solidFill>
            <a:srgbClr val="F4F7FB"/>
          </a:solidFill>
          <a:ln w="12700">
            <a:solidFill>
              <a:srgbClr val="DCE4EE"/>
            </a:solidFill>
            <a:prstDash val="solid"/>
          </a:ln>
        </p:spPr>
        <p:txBody>
          <a:bodyPr/>
          <a:lstStyle/>
          <a:p>
            <a:endParaRPr lang="en-US"/>
          </a:p>
        </p:txBody>
      </p:sp>
      <p:sp>
        <p:nvSpPr>
          <p:cNvPr id="16" name="Text 14"/>
          <p:cNvSpPr/>
          <p:nvPr/>
        </p:nvSpPr>
        <p:spPr>
          <a:xfrm>
            <a:off x="9601200" y="7644384"/>
            <a:ext cx="9144000" cy="1133856"/>
          </a:xfrm>
          <a:prstGeom prst="rect">
            <a:avLst/>
          </a:prstGeom>
          <a:noFill/>
          <a:ln/>
        </p:spPr>
        <p:txBody>
          <a:bodyPr wrap="square" lIns="0" tIns="0" rIns="0" bIns="0" rtlCol="0" anchor="ctr"/>
          <a:lstStyle/>
          <a:p>
            <a:r>
              <a:rPr lang="en-US" sz="2700" dirty="0">
                <a:solidFill>
                  <a:srgbClr val="1A2B45"/>
                </a:solidFill>
                <a:latin typeface="Calibri" pitchFamily="34" charset="0"/>
                <a:ea typeface="Calibri" pitchFamily="34" charset="-122"/>
                <a:cs typeface="Calibri" pitchFamily="34" charset="-120"/>
              </a:rPr>
              <a:t>Days to complete contracting</a:t>
            </a:r>
            <a:endParaRPr lang="en-US" sz="2700" dirty="0"/>
          </a:p>
        </p:txBody>
      </p:sp>
      <p:sp>
        <p:nvSpPr>
          <p:cNvPr id="17" name="Text 15"/>
          <p:cNvSpPr/>
          <p:nvPr/>
        </p:nvSpPr>
        <p:spPr>
          <a:xfrm>
            <a:off x="18653760" y="7644384"/>
            <a:ext cx="4206240" cy="1133856"/>
          </a:xfrm>
          <a:prstGeom prst="rect">
            <a:avLst/>
          </a:prstGeom>
          <a:noFill/>
          <a:ln/>
        </p:spPr>
        <p:txBody>
          <a:bodyPr wrap="square" lIns="0" tIns="0" rIns="0" bIns="0" rtlCol="0" anchor="ctr"/>
          <a:lstStyle/>
          <a:p>
            <a:pPr algn="r"/>
            <a:r>
              <a:rPr lang="en-US" sz="2400" b="1" i="1" dirty="0">
                <a:solidFill>
                  <a:srgbClr val="AD2B2A"/>
                </a:solidFill>
                <a:latin typeface="Calibri" pitchFamily="34" charset="0"/>
                <a:ea typeface="Calibri" pitchFamily="34" charset="-122"/>
                <a:cs typeface="Calibri" pitchFamily="34" charset="-120"/>
              </a:rPr>
              <a:t>= decision cycle time</a:t>
            </a:r>
          </a:p>
        </p:txBody>
      </p:sp>
      <p:sp>
        <p:nvSpPr>
          <p:cNvPr id="18" name="Shape 16"/>
          <p:cNvSpPr/>
          <p:nvPr/>
        </p:nvSpPr>
        <p:spPr>
          <a:xfrm>
            <a:off x="9144000" y="8997696"/>
            <a:ext cx="13990320" cy="1133856"/>
          </a:xfrm>
          <a:prstGeom prst="roundRect">
            <a:avLst>
              <a:gd name="adj" fmla="val 9677"/>
            </a:avLst>
          </a:prstGeom>
          <a:solidFill>
            <a:srgbClr val="F4F7FB"/>
          </a:solidFill>
          <a:ln w="12700">
            <a:solidFill>
              <a:srgbClr val="DCE4EE"/>
            </a:solidFill>
            <a:prstDash val="solid"/>
          </a:ln>
        </p:spPr>
        <p:txBody>
          <a:bodyPr/>
          <a:lstStyle/>
          <a:p>
            <a:endParaRPr lang="en-US"/>
          </a:p>
        </p:txBody>
      </p:sp>
      <p:sp>
        <p:nvSpPr>
          <p:cNvPr id="19" name="Text 17"/>
          <p:cNvSpPr/>
          <p:nvPr/>
        </p:nvSpPr>
        <p:spPr>
          <a:xfrm>
            <a:off x="9601200" y="8997696"/>
            <a:ext cx="9144000" cy="1133856"/>
          </a:xfrm>
          <a:prstGeom prst="rect">
            <a:avLst/>
          </a:prstGeom>
          <a:noFill/>
          <a:ln/>
        </p:spPr>
        <p:txBody>
          <a:bodyPr wrap="square" lIns="0" tIns="0" rIns="0" bIns="0" rtlCol="0" anchor="ctr"/>
          <a:lstStyle/>
          <a:p>
            <a:r>
              <a:rPr lang="en-US" sz="2700" dirty="0">
                <a:solidFill>
                  <a:srgbClr val="1A2B45"/>
                </a:solidFill>
                <a:latin typeface="Calibri" pitchFamily="34" charset="0"/>
                <a:ea typeface="Calibri" pitchFamily="34" charset="-122"/>
                <a:cs typeface="Calibri" pitchFamily="34" charset="-120"/>
              </a:rPr>
              <a:t>Days to complete testing</a:t>
            </a:r>
            <a:endParaRPr lang="en-US" sz="2700" dirty="0"/>
          </a:p>
        </p:txBody>
      </p:sp>
      <p:sp>
        <p:nvSpPr>
          <p:cNvPr id="20" name="Text 18"/>
          <p:cNvSpPr/>
          <p:nvPr/>
        </p:nvSpPr>
        <p:spPr>
          <a:xfrm>
            <a:off x="18653760" y="8997696"/>
            <a:ext cx="4206240" cy="1133856"/>
          </a:xfrm>
          <a:prstGeom prst="rect">
            <a:avLst/>
          </a:prstGeom>
          <a:noFill/>
          <a:ln/>
        </p:spPr>
        <p:txBody>
          <a:bodyPr wrap="square" lIns="0" tIns="0" rIns="0" bIns="0" rtlCol="0" anchor="ctr"/>
          <a:lstStyle/>
          <a:p>
            <a:pPr algn="r"/>
            <a:r>
              <a:rPr lang="en-US" sz="2400" b="1" i="1" dirty="0">
                <a:solidFill>
                  <a:srgbClr val="AD2B2A"/>
                </a:solidFill>
                <a:latin typeface="Calibri" pitchFamily="34" charset="0"/>
                <a:ea typeface="Calibri" pitchFamily="34" charset="-122"/>
                <a:cs typeface="Calibri" pitchFamily="34" charset="-120"/>
              </a:rPr>
              <a:t>= decision cycle time</a:t>
            </a:r>
          </a:p>
        </p:txBody>
      </p:sp>
      <p:sp>
        <p:nvSpPr>
          <p:cNvPr id="21" name="Text 19"/>
          <p:cNvSpPr/>
          <p:nvPr/>
        </p:nvSpPr>
        <p:spPr>
          <a:xfrm>
            <a:off x="9144000" y="10424160"/>
            <a:ext cx="13990320" cy="1097280"/>
          </a:xfrm>
          <a:prstGeom prst="rect">
            <a:avLst/>
          </a:prstGeom>
          <a:noFill/>
          <a:ln/>
        </p:spPr>
        <p:txBody>
          <a:bodyPr wrap="square" lIns="0" tIns="0" rIns="0" bIns="0" rtlCol="0" anchor="ctr"/>
          <a:lstStyle/>
          <a:p>
            <a:r>
              <a:rPr lang="en-US" sz="2800" i="1" dirty="0">
                <a:solidFill>
                  <a:srgbClr val="AD2B2A"/>
                </a:solidFill>
                <a:latin typeface="Calibri" pitchFamily="34" charset="0"/>
                <a:ea typeface="Calibri" pitchFamily="34" charset="-122"/>
                <a:cs typeface="Calibri" pitchFamily="34" charset="-120"/>
              </a:rPr>
              <a:t>Yet the SE discipline that governs those timelines has no formal production framework for producing &amp; closing decisions.</a:t>
            </a:r>
            <a:endParaRPr lang="en-US" sz="2800" dirty="0">
              <a:solidFill>
                <a:srgbClr val="AD2B2A"/>
              </a:solidFill>
            </a:endParaRPr>
          </a:p>
        </p:txBody>
      </p:sp>
      <p:sp>
        <p:nvSpPr>
          <p:cNvPr id="23" name="Text Placeholder 22">
            <a:extLst>
              <a:ext uri="{FF2B5EF4-FFF2-40B4-BE49-F238E27FC236}">
                <a16:creationId xmlns:a16="http://schemas.microsoft.com/office/drawing/2014/main" id="{578D6168-DDEE-EE7D-0F87-D0677B071D1B}"/>
              </a:ext>
            </a:extLst>
          </p:cNvPr>
          <p:cNvSpPr>
            <a:spLocks noGrp="1"/>
          </p:cNvSpPr>
          <p:nvPr>
            <p:ph type="body" sz="quarter" idx="11"/>
          </p:nvPr>
        </p:nvSpPr>
        <p:spPr>
          <a:xfrm>
            <a:off x="1097280" y="238931"/>
            <a:ext cx="15342042" cy="1857155"/>
          </a:xfrm>
        </p:spPr>
        <p:txBody>
          <a:bodyPr/>
          <a:lstStyle/>
          <a:p>
            <a:r>
              <a:rPr lang="en-US" sz="6600" dirty="0">
                <a:solidFill>
                  <a:srgbClr val="AD2B2A"/>
                </a:solidFill>
                <a:latin typeface="+mj-lt"/>
                <a:ea typeface="Cambria" pitchFamily="34" charset="-122"/>
                <a:cs typeface="Cambria" pitchFamily="34" charset="-120"/>
              </a:rPr>
              <a:t>THE PROBLEM</a:t>
            </a:r>
          </a:p>
          <a:p>
            <a:r>
              <a:rPr lang="en-US" sz="4000" b="0" i="1" dirty="0">
                <a:solidFill>
                  <a:schemeClr val="tx1"/>
                </a:solidFill>
                <a:latin typeface="+mn-lt"/>
                <a:ea typeface="Cambria" pitchFamily="34" charset="-122"/>
              </a:rPr>
              <a:t>We must move faster, now</a:t>
            </a:r>
            <a:endParaRPr lang="en-US" sz="4000" b="0" i="1" dirty="0">
              <a:solidFill>
                <a:schemeClr val="tx1"/>
              </a:solidFill>
              <a:latin typeface="+mn-lt"/>
            </a:endParaRPr>
          </a:p>
          <a:p>
            <a:endParaRPr lang="en-US"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645920" y="1005840"/>
            <a:ext cx="21031200" cy="548640"/>
          </a:xfrm>
          <a:prstGeom prst="rect">
            <a:avLst/>
          </a:prstGeom>
          <a:noFill/>
          <a:ln/>
        </p:spPr>
        <p:txBody>
          <a:bodyPr wrap="square" lIns="0" tIns="0" rIns="0" bIns="0" rtlCol="0" anchor="ctr"/>
          <a:lstStyle/>
          <a:p>
            <a:endParaRPr lang="en-US" sz="2400" dirty="0"/>
          </a:p>
        </p:txBody>
      </p:sp>
      <p:sp>
        <p:nvSpPr>
          <p:cNvPr id="3" name="Text 1"/>
          <p:cNvSpPr/>
          <p:nvPr/>
        </p:nvSpPr>
        <p:spPr>
          <a:xfrm>
            <a:off x="1645920" y="1572768"/>
            <a:ext cx="21031200" cy="1645920"/>
          </a:xfrm>
          <a:prstGeom prst="rect">
            <a:avLst/>
          </a:prstGeom>
          <a:noFill/>
          <a:ln/>
        </p:spPr>
        <p:txBody>
          <a:bodyPr wrap="square" lIns="0" tIns="0" rIns="0" bIns="0" rtlCol="0" anchor="ctr"/>
          <a:lstStyle/>
          <a:p>
            <a:endParaRPr lang="en-US" sz="6000" dirty="0"/>
          </a:p>
        </p:txBody>
      </p:sp>
      <p:sp>
        <p:nvSpPr>
          <p:cNvPr id="4" name="Shape 2"/>
          <p:cNvSpPr/>
          <p:nvPr/>
        </p:nvSpPr>
        <p:spPr>
          <a:xfrm>
            <a:off x="1645920" y="3566160"/>
            <a:ext cx="10058400" cy="2834640"/>
          </a:xfrm>
          <a:prstGeom prst="roundRect">
            <a:avLst>
              <a:gd name="adj" fmla="val 6452"/>
            </a:avLst>
          </a:prstGeom>
          <a:solidFill>
            <a:srgbClr val="13294B"/>
          </a:solidFill>
          <a:ln/>
          <a:effectLst>
            <a:outerShdw blurRad="88900" dist="38100" dir="5400000" algn="bl" rotWithShape="0">
              <a:srgbClr val="000000">
                <a:alpha val="13000"/>
              </a:srgbClr>
            </a:outerShdw>
          </a:effectLst>
        </p:spPr>
        <p:txBody>
          <a:bodyPr/>
          <a:lstStyle/>
          <a:p>
            <a:endParaRPr lang="en-US"/>
          </a:p>
        </p:txBody>
      </p:sp>
      <p:sp>
        <p:nvSpPr>
          <p:cNvPr id="5" name="Shape 3"/>
          <p:cNvSpPr/>
          <p:nvPr/>
        </p:nvSpPr>
        <p:spPr>
          <a:xfrm>
            <a:off x="2194560" y="4169664"/>
            <a:ext cx="1645920" cy="1645920"/>
          </a:xfrm>
          <a:prstGeom prst="ellipse">
            <a:avLst/>
          </a:prstGeom>
          <a:solidFill>
            <a:srgbClr val="5B6B82"/>
          </a:solidFill>
          <a:ln/>
          <a:effectLst>
            <a:outerShdw blurRad="88900" dist="38100" dir="5400000" algn="bl" rotWithShape="0">
              <a:srgbClr val="000000">
                <a:alpha val="13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2589581" y="4564685"/>
            <a:ext cx="855878" cy="855878"/>
          </a:xfrm>
          <a:prstGeom prst="rect">
            <a:avLst/>
          </a:prstGeom>
        </p:spPr>
      </p:pic>
      <p:sp>
        <p:nvSpPr>
          <p:cNvPr id="7" name="Text 4"/>
          <p:cNvSpPr/>
          <p:nvPr/>
        </p:nvSpPr>
        <p:spPr>
          <a:xfrm>
            <a:off x="4206240" y="3986784"/>
            <a:ext cx="7132320" cy="731520"/>
          </a:xfrm>
          <a:prstGeom prst="rect">
            <a:avLst/>
          </a:prstGeom>
          <a:noFill/>
          <a:ln/>
        </p:spPr>
        <p:txBody>
          <a:bodyPr wrap="square" lIns="0" tIns="0" rIns="0" bIns="0" rtlCol="0" anchor="ctr"/>
          <a:lstStyle/>
          <a:p>
            <a:r>
              <a:rPr lang="en-US" sz="3400" b="1" dirty="0">
                <a:solidFill>
                  <a:srgbClr val="EAF0F7"/>
                </a:solidFill>
                <a:latin typeface="Calibri" pitchFamily="34" charset="0"/>
                <a:ea typeface="Calibri" pitchFamily="34" charset="-122"/>
                <a:cs typeface="Calibri" pitchFamily="34" charset="-120"/>
              </a:rPr>
              <a:t>Artifacts are the packaging</a:t>
            </a:r>
            <a:endParaRPr lang="en-US" sz="3400" dirty="0"/>
          </a:p>
        </p:txBody>
      </p:sp>
      <p:sp>
        <p:nvSpPr>
          <p:cNvPr id="8" name="Text 5"/>
          <p:cNvSpPr/>
          <p:nvPr/>
        </p:nvSpPr>
        <p:spPr>
          <a:xfrm>
            <a:off x="4206240" y="4718304"/>
            <a:ext cx="7223760" cy="1463040"/>
          </a:xfrm>
          <a:prstGeom prst="rect">
            <a:avLst/>
          </a:prstGeom>
          <a:noFill/>
          <a:ln/>
        </p:spPr>
        <p:txBody>
          <a:bodyPr wrap="square" lIns="0" tIns="0" rIns="0" bIns="0" rtlCol="0" anchor="ctr"/>
          <a:lstStyle/>
          <a:p>
            <a:r>
              <a:rPr lang="en-US" sz="2500" dirty="0">
                <a:solidFill>
                  <a:srgbClr val="8A98AB"/>
                </a:solidFill>
                <a:latin typeface="Calibri" pitchFamily="34" charset="0"/>
                <a:ea typeface="Calibri" pitchFamily="34" charset="-122"/>
                <a:cs typeface="Calibri" pitchFamily="34" charset="-120"/>
              </a:rPr>
              <a:t>Models, specs, ICDs, trade studies — the evidence that a decision was made.</a:t>
            </a:r>
            <a:endParaRPr lang="en-US" sz="2500" dirty="0"/>
          </a:p>
        </p:txBody>
      </p:sp>
      <p:sp>
        <p:nvSpPr>
          <p:cNvPr id="9" name="Shape 6"/>
          <p:cNvSpPr/>
          <p:nvPr/>
        </p:nvSpPr>
        <p:spPr>
          <a:xfrm>
            <a:off x="12618720" y="3566160"/>
            <a:ext cx="10058400" cy="2834640"/>
          </a:xfrm>
          <a:prstGeom prst="roundRect">
            <a:avLst>
              <a:gd name="adj" fmla="val 6452"/>
            </a:avLst>
          </a:prstGeom>
          <a:solidFill>
            <a:srgbClr val="13294B"/>
          </a:solidFill>
          <a:ln w="15875">
            <a:solidFill>
              <a:srgbClr val="8CC63F"/>
            </a:solidFill>
            <a:prstDash val="solid"/>
          </a:ln>
          <a:effectLst>
            <a:outerShdw blurRad="88900" dist="38100" dir="5400000" algn="bl" rotWithShape="0">
              <a:srgbClr val="000000">
                <a:alpha val="13000"/>
              </a:srgbClr>
            </a:outerShdw>
          </a:effectLst>
        </p:spPr>
        <p:txBody>
          <a:bodyPr/>
          <a:lstStyle/>
          <a:p>
            <a:endParaRPr lang="en-US"/>
          </a:p>
        </p:txBody>
      </p:sp>
      <p:sp>
        <p:nvSpPr>
          <p:cNvPr id="10" name="Shape 7"/>
          <p:cNvSpPr/>
          <p:nvPr/>
        </p:nvSpPr>
        <p:spPr>
          <a:xfrm>
            <a:off x="13167360" y="4169664"/>
            <a:ext cx="1645920" cy="1645920"/>
          </a:xfrm>
          <a:prstGeom prst="ellipse">
            <a:avLst/>
          </a:prstGeom>
          <a:solidFill>
            <a:srgbClr val="5E8A1E"/>
          </a:solidFill>
          <a:ln/>
          <a:effectLst>
            <a:outerShdw blurRad="88900" dist="38100" dir="5400000" algn="bl" rotWithShape="0">
              <a:srgbClr val="000000">
                <a:alpha val="13000"/>
              </a:srgbClr>
            </a:outerShdw>
          </a:effectLst>
        </p:spPr>
        <p:txBody>
          <a:bodyPr/>
          <a:lstStyle/>
          <a:p>
            <a:endParaRPr lang="en-US"/>
          </a:p>
        </p:txBody>
      </p:sp>
      <p:pic>
        <p:nvPicPr>
          <p:cNvPr id="11" name="Image 1" descr="preencoded.png"/>
          <p:cNvPicPr>
            <a:picLocks noChangeAspect="1"/>
          </p:cNvPicPr>
          <p:nvPr/>
        </p:nvPicPr>
        <p:blipFill>
          <a:blip r:embed="rId4"/>
          <a:stretch>
            <a:fillRect/>
          </a:stretch>
        </p:blipFill>
        <p:spPr>
          <a:xfrm>
            <a:off x="13562381" y="4564685"/>
            <a:ext cx="855878" cy="855878"/>
          </a:xfrm>
          <a:prstGeom prst="rect">
            <a:avLst/>
          </a:prstGeom>
        </p:spPr>
      </p:pic>
      <p:sp>
        <p:nvSpPr>
          <p:cNvPr id="12" name="Text 8"/>
          <p:cNvSpPr/>
          <p:nvPr/>
        </p:nvSpPr>
        <p:spPr>
          <a:xfrm>
            <a:off x="15179040" y="3986784"/>
            <a:ext cx="7132320" cy="731520"/>
          </a:xfrm>
          <a:prstGeom prst="rect">
            <a:avLst/>
          </a:prstGeom>
          <a:noFill/>
          <a:ln/>
        </p:spPr>
        <p:txBody>
          <a:bodyPr wrap="square" lIns="0" tIns="0" rIns="0" bIns="0" rtlCol="0" anchor="ctr"/>
          <a:lstStyle/>
          <a:p>
            <a:r>
              <a:rPr lang="en-US" sz="3400" b="1" dirty="0">
                <a:solidFill>
                  <a:srgbClr val="FFFFFF"/>
                </a:solidFill>
                <a:latin typeface="Calibri" pitchFamily="34" charset="0"/>
                <a:ea typeface="Calibri" pitchFamily="34" charset="-122"/>
                <a:cs typeface="Calibri" pitchFamily="34" charset="-120"/>
              </a:rPr>
              <a:t>Decisions are the product</a:t>
            </a:r>
            <a:endParaRPr lang="en-US" sz="3400" dirty="0"/>
          </a:p>
        </p:txBody>
      </p:sp>
      <p:sp>
        <p:nvSpPr>
          <p:cNvPr id="13" name="Text 9"/>
          <p:cNvSpPr/>
          <p:nvPr/>
        </p:nvSpPr>
        <p:spPr>
          <a:xfrm>
            <a:off x="15179040" y="4718304"/>
            <a:ext cx="7223760" cy="1554480"/>
          </a:xfrm>
          <a:prstGeom prst="rect">
            <a:avLst/>
          </a:prstGeom>
          <a:noFill/>
          <a:ln/>
        </p:spPr>
        <p:txBody>
          <a:bodyPr wrap="square" lIns="0" tIns="0" rIns="0" bIns="0" rtlCol="0" anchor="ctr"/>
          <a:lstStyle/>
          <a:p>
            <a:r>
              <a:rPr lang="en-US" sz="2500" dirty="0">
                <a:solidFill>
                  <a:srgbClr val="EAF0F7"/>
                </a:solidFill>
                <a:latin typeface="Calibri" pitchFamily="34" charset="0"/>
                <a:ea typeface="Calibri" pitchFamily="34" charset="-122"/>
                <a:cs typeface="Calibri" pitchFamily="34" charset="-120"/>
              </a:rPr>
              <a:t>An artifact is done when the decision it informs is closed — right authority, right information, rationale captured, downstream notified.</a:t>
            </a:r>
            <a:endParaRPr lang="en-US" sz="2500" dirty="0"/>
          </a:p>
        </p:txBody>
      </p:sp>
      <p:sp>
        <p:nvSpPr>
          <p:cNvPr id="14" name="Text 10"/>
          <p:cNvSpPr/>
          <p:nvPr/>
        </p:nvSpPr>
        <p:spPr>
          <a:xfrm>
            <a:off x="1676400" y="6967728"/>
            <a:ext cx="21031200" cy="1341120"/>
          </a:xfrm>
          <a:prstGeom prst="rect">
            <a:avLst/>
          </a:prstGeom>
          <a:noFill/>
          <a:ln/>
        </p:spPr>
        <p:txBody>
          <a:bodyPr wrap="square" lIns="0" tIns="0" rIns="0" bIns="0" rtlCol="0" anchor="ctr"/>
          <a:lstStyle/>
          <a:p>
            <a:r>
              <a:rPr lang="en-US" sz="4400" b="1" u="sng" spc="400" dirty="0">
                <a:solidFill>
                  <a:schemeClr val="tx1"/>
                </a:solidFill>
                <a:latin typeface="Calibri" pitchFamily="34" charset="0"/>
                <a:ea typeface="Calibri" pitchFamily="34" charset="-122"/>
                <a:cs typeface="Calibri" pitchFamily="34" charset="-120"/>
              </a:rPr>
              <a:t>THE DOCTRINE, IN FIVE LINES</a:t>
            </a:r>
            <a:endParaRPr lang="en-US" sz="4400" u="sng" dirty="0">
              <a:solidFill>
                <a:schemeClr val="tx1"/>
              </a:solidFill>
            </a:endParaRPr>
          </a:p>
        </p:txBody>
      </p:sp>
      <p:sp>
        <p:nvSpPr>
          <p:cNvPr id="15" name="Text 11"/>
          <p:cNvSpPr/>
          <p:nvPr/>
        </p:nvSpPr>
        <p:spPr>
          <a:xfrm>
            <a:off x="1737360" y="7772400"/>
            <a:ext cx="20848320" cy="914400"/>
          </a:xfrm>
          <a:prstGeom prst="rect">
            <a:avLst/>
          </a:prstGeom>
          <a:noFill/>
          <a:ln/>
        </p:spPr>
        <p:txBody>
          <a:bodyPr wrap="square" lIns="0" tIns="0" rIns="0" bIns="0" rtlCol="0" anchor="ctr"/>
          <a:lstStyle/>
          <a:p>
            <a:endParaRPr lang="en-US" sz="4200" dirty="0"/>
          </a:p>
        </p:txBody>
      </p:sp>
      <p:sp>
        <p:nvSpPr>
          <p:cNvPr id="16" name="Text 12"/>
          <p:cNvSpPr/>
          <p:nvPr/>
        </p:nvSpPr>
        <p:spPr>
          <a:xfrm>
            <a:off x="1737360" y="8796528"/>
            <a:ext cx="20848320" cy="914400"/>
          </a:xfrm>
          <a:prstGeom prst="rect">
            <a:avLst/>
          </a:prstGeom>
          <a:noFill/>
          <a:ln/>
        </p:spPr>
        <p:txBody>
          <a:bodyPr wrap="square" lIns="0" tIns="0" rIns="0" bIns="0" rtlCol="0" anchor="ctr"/>
          <a:lstStyle/>
          <a:p>
            <a:endParaRPr lang="en-US" sz="4200" dirty="0"/>
          </a:p>
        </p:txBody>
      </p:sp>
      <p:sp>
        <p:nvSpPr>
          <p:cNvPr id="17" name="Text 13"/>
          <p:cNvSpPr/>
          <p:nvPr/>
        </p:nvSpPr>
        <p:spPr>
          <a:xfrm>
            <a:off x="1737360" y="9820656"/>
            <a:ext cx="20848320" cy="914400"/>
          </a:xfrm>
          <a:prstGeom prst="rect">
            <a:avLst/>
          </a:prstGeom>
          <a:noFill/>
          <a:ln/>
        </p:spPr>
        <p:txBody>
          <a:bodyPr wrap="square" lIns="0" tIns="0" rIns="0" bIns="0" rtlCol="0" anchor="ctr"/>
          <a:lstStyle/>
          <a:p>
            <a:endParaRPr lang="en-US" sz="4200" dirty="0"/>
          </a:p>
        </p:txBody>
      </p:sp>
      <p:sp>
        <p:nvSpPr>
          <p:cNvPr id="18" name="Text 14"/>
          <p:cNvSpPr/>
          <p:nvPr/>
        </p:nvSpPr>
        <p:spPr>
          <a:xfrm>
            <a:off x="1737360" y="10844784"/>
            <a:ext cx="20848320" cy="914400"/>
          </a:xfrm>
          <a:prstGeom prst="rect">
            <a:avLst/>
          </a:prstGeom>
          <a:noFill/>
          <a:ln/>
        </p:spPr>
        <p:txBody>
          <a:bodyPr wrap="square" lIns="0" tIns="0" rIns="0" bIns="0" rtlCol="0" anchor="ctr"/>
          <a:lstStyle/>
          <a:p>
            <a:endParaRPr lang="en-US" sz="4200" dirty="0"/>
          </a:p>
        </p:txBody>
      </p:sp>
      <p:sp>
        <p:nvSpPr>
          <p:cNvPr id="19" name="Text 15"/>
          <p:cNvSpPr/>
          <p:nvPr/>
        </p:nvSpPr>
        <p:spPr>
          <a:xfrm>
            <a:off x="1737360" y="11868912"/>
            <a:ext cx="20848320" cy="914400"/>
          </a:xfrm>
          <a:prstGeom prst="rect">
            <a:avLst/>
          </a:prstGeom>
          <a:noFill/>
          <a:ln/>
        </p:spPr>
        <p:txBody>
          <a:bodyPr wrap="square" lIns="0" tIns="0" rIns="0" bIns="0" rtlCol="0" anchor="ctr"/>
          <a:lstStyle/>
          <a:p>
            <a:endParaRPr lang="en-US" sz="4200" dirty="0"/>
          </a:p>
        </p:txBody>
      </p:sp>
      <p:sp>
        <p:nvSpPr>
          <p:cNvPr id="20" name="Text Placeholder 19">
            <a:extLst>
              <a:ext uri="{FF2B5EF4-FFF2-40B4-BE49-F238E27FC236}">
                <a16:creationId xmlns:a16="http://schemas.microsoft.com/office/drawing/2014/main" id="{AA68B897-A197-D782-19E4-DDB4960D209C}"/>
              </a:ext>
            </a:extLst>
          </p:cNvPr>
          <p:cNvSpPr>
            <a:spLocks noGrp="1"/>
          </p:cNvSpPr>
          <p:nvPr>
            <p:ph type="body" sz="quarter" idx="10"/>
          </p:nvPr>
        </p:nvSpPr>
        <p:spPr>
          <a:xfrm>
            <a:off x="7270117" y="8519922"/>
            <a:ext cx="10697206" cy="3538330"/>
          </a:xfrm>
        </p:spPr>
        <p:txBody>
          <a:bodyPr/>
          <a:lstStyle/>
          <a:p>
            <a:pPr algn="ctr"/>
            <a:r>
              <a:rPr lang="en-US" b="1" dirty="0">
                <a:solidFill>
                  <a:srgbClr val="AD2B2A"/>
                </a:solidFill>
                <a:latin typeface="Cambria" pitchFamily="34" charset="0"/>
                <a:ea typeface="Cambria" pitchFamily="34" charset="-122"/>
                <a:cs typeface="Cambria" pitchFamily="34" charset="-120"/>
              </a:rPr>
              <a:t>Decisions</a:t>
            </a:r>
            <a:r>
              <a:rPr lang="en-US" b="1" dirty="0">
                <a:solidFill>
                  <a:schemeClr val="tx1"/>
                </a:solidFill>
                <a:latin typeface="Cambria" pitchFamily="34" charset="0"/>
                <a:ea typeface="Cambria" pitchFamily="34" charset="-122"/>
                <a:cs typeface="Cambria" pitchFamily="34" charset="-120"/>
              </a:rPr>
              <a:t>  </a:t>
            </a:r>
            <a:r>
              <a:rPr lang="en-US" dirty="0">
                <a:solidFill>
                  <a:schemeClr val="tx1"/>
                </a:solidFill>
                <a:latin typeface="Cambria" pitchFamily="34" charset="0"/>
                <a:ea typeface="Cambria" pitchFamily="34" charset="-122"/>
                <a:cs typeface="Cambria" pitchFamily="34" charset="-120"/>
              </a:rPr>
              <a:t>are the product.</a:t>
            </a:r>
            <a:endParaRPr lang="en-US" dirty="0">
              <a:solidFill>
                <a:schemeClr val="tx1"/>
              </a:solidFill>
            </a:endParaRPr>
          </a:p>
          <a:p>
            <a:pPr algn="ctr"/>
            <a:r>
              <a:rPr lang="en-US" b="1" dirty="0">
                <a:solidFill>
                  <a:srgbClr val="AD2B2A"/>
                </a:solidFill>
                <a:latin typeface="Cambria" pitchFamily="34" charset="0"/>
                <a:ea typeface="Cambria" pitchFamily="34" charset="-122"/>
              </a:rPr>
              <a:t>Artifacts</a:t>
            </a:r>
            <a:r>
              <a:rPr lang="en-US" b="1" dirty="0">
                <a:solidFill>
                  <a:schemeClr val="tx1"/>
                </a:solidFill>
                <a:latin typeface="Cambria" pitchFamily="34" charset="0"/>
                <a:ea typeface="Cambria" pitchFamily="34" charset="-122"/>
                <a:cs typeface="Cambria" pitchFamily="34" charset="-120"/>
              </a:rPr>
              <a:t>  </a:t>
            </a:r>
            <a:r>
              <a:rPr lang="en-US" dirty="0">
                <a:solidFill>
                  <a:schemeClr val="tx1"/>
                </a:solidFill>
                <a:latin typeface="Cambria" pitchFamily="34" charset="0"/>
                <a:ea typeface="Cambria" pitchFamily="34" charset="-122"/>
                <a:cs typeface="Cambria" pitchFamily="34" charset="-120"/>
              </a:rPr>
              <a:t>are packaging.</a:t>
            </a:r>
            <a:endParaRPr lang="en-US" dirty="0">
              <a:solidFill>
                <a:schemeClr val="tx1"/>
              </a:solidFill>
            </a:endParaRPr>
          </a:p>
          <a:p>
            <a:pPr algn="ctr"/>
            <a:r>
              <a:rPr lang="en-US" b="1" dirty="0">
                <a:solidFill>
                  <a:srgbClr val="AD2B2A"/>
                </a:solidFill>
                <a:latin typeface="Cambria" pitchFamily="34" charset="0"/>
                <a:ea typeface="Cambria" pitchFamily="34" charset="-122"/>
              </a:rPr>
              <a:t>Digital</a:t>
            </a:r>
            <a:r>
              <a:rPr lang="en-US" b="1" dirty="0">
                <a:solidFill>
                  <a:schemeClr val="tx1"/>
                </a:solidFill>
                <a:latin typeface="Cambria" pitchFamily="34" charset="0"/>
                <a:ea typeface="Cambria" pitchFamily="34" charset="-122"/>
                <a:cs typeface="Cambria" pitchFamily="34" charset="-120"/>
              </a:rPr>
              <a:t> </a:t>
            </a:r>
            <a:r>
              <a:rPr lang="en-US" b="1" dirty="0">
                <a:solidFill>
                  <a:srgbClr val="AD2B2A"/>
                </a:solidFill>
                <a:latin typeface="Cambria" pitchFamily="34" charset="0"/>
                <a:ea typeface="Cambria" pitchFamily="34" charset="-122"/>
              </a:rPr>
              <a:t>Engineering</a:t>
            </a:r>
            <a:r>
              <a:rPr lang="en-US" b="1" dirty="0">
                <a:solidFill>
                  <a:schemeClr val="tx1"/>
                </a:solidFill>
                <a:latin typeface="Cambria" pitchFamily="34" charset="0"/>
                <a:ea typeface="Cambria" pitchFamily="34" charset="-122"/>
                <a:cs typeface="Cambria" pitchFamily="34" charset="-120"/>
              </a:rPr>
              <a:t>  </a:t>
            </a:r>
            <a:r>
              <a:rPr lang="en-US" dirty="0">
                <a:solidFill>
                  <a:schemeClr val="tx1"/>
                </a:solidFill>
                <a:latin typeface="Cambria" pitchFamily="34" charset="0"/>
                <a:ea typeface="Cambria" pitchFamily="34" charset="-122"/>
                <a:cs typeface="Cambria" pitchFamily="34" charset="-120"/>
              </a:rPr>
              <a:t>is the tool.</a:t>
            </a:r>
            <a:endParaRPr lang="en-US" dirty="0">
              <a:solidFill>
                <a:schemeClr val="tx1"/>
              </a:solidFill>
            </a:endParaRPr>
          </a:p>
          <a:p>
            <a:pPr algn="ctr"/>
            <a:r>
              <a:rPr lang="en-US" b="1" dirty="0">
                <a:solidFill>
                  <a:srgbClr val="AD2B2A"/>
                </a:solidFill>
                <a:latin typeface="Cambria" pitchFamily="34" charset="0"/>
                <a:ea typeface="Cambria" pitchFamily="34" charset="-122"/>
              </a:rPr>
              <a:t>Decision</a:t>
            </a:r>
            <a:r>
              <a:rPr lang="en-US" b="1" dirty="0">
                <a:solidFill>
                  <a:schemeClr val="tx1"/>
                </a:solidFill>
                <a:latin typeface="Cambria" pitchFamily="34" charset="0"/>
                <a:ea typeface="Cambria" pitchFamily="34" charset="-122"/>
                <a:cs typeface="Cambria" pitchFamily="34" charset="-120"/>
              </a:rPr>
              <a:t> </a:t>
            </a:r>
            <a:r>
              <a:rPr lang="en-US" b="1" dirty="0">
                <a:solidFill>
                  <a:srgbClr val="AD2B2A"/>
                </a:solidFill>
                <a:latin typeface="Cambria" pitchFamily="34" charset="0"/>
                <a:ea typeface="Cambria" pitchFamily="34" charset="-122"/>
              </a:rPr>
              <a:t>Engineering</a:t>
            </a:r>
            <a:r>
              <a:rPr lang="en-US" b="1" dirty="0">
                <a:solidFill>
                  <a:schemeClr val="tx1"/>
                </a:solidFill>
                <a:latin typeface="Cambria" pitchFamily="34" charset="0"/>
                <a:ea typeface="Cambria" pitchFamily="34" charset="-122"/>
                <a:cs typeface="Cambria" pitchFamily="34" charset="-120"/>
              </a:rPr>
              <a:t>  </a:t>
            </a:r>
            <a:r>
              <a:rPr lang="en-US" dirty="0">
                <a:solidFill>
                  <a:schemeClr val="tx1"/>
                </a:solidFill>
                <a:latin typeface="Cambria" pitchFamily="34" charset="0"/>
                <a:ea typeface="Cambria" pitchFamily="34" charset="-122"/>
                <a:cs typeface="Cambria" pitchFamily="34" charset="-120"/>
              </a:rPr>
              <a:t>is the discipline.</a:t>
            </a:r>
            <a:endParaRPr lang="en-US" dirty="0">
              <a:solidFill>
                <a:schemeClr val="tx1"/>
              </a:solidFill>
            </a:endParaRPr>
          </a:p>
          <a:p>
            <a:pPr algn="ctr"/>
            <a:r>
              <a:rPr lang="en-US" b="1" dirty="0">
                <a:solidFill>
                  <a:srgbClr val="AD2B2A"/>
                </a:solidFill>
                <a:latin typeface="Cambria" pitchFamily="34" charset="0"/>
                <a:ea typeface="Cambria" pitchFamily="34" charset="-122"/>
              </a:rPr>
              <a:t>Speed</a:t>
            </a:r>
            <a:r>
              <a:rPr lang="en-US" b="1" dirty="0">
                <a:solidFill>
                  <a:schemeClr val="tx1"/>
                </a:solidFill>
                <a:latin typeface="Cambria" pitchFamily="34" charset="0"/>
                <a:ea typeface="Cambria" pitchFamily="34" charset="-122"/>
                <a:cs typeface="Cambria" pitchFamily="34" charset="-120"/>
              </a:rPr>
              <a:t> </a:t>
            </a:r>
            <a:r>
              <a:rPr lang="en-US" b="1" dirty="0">
                <a:solidFill>
                  <a:srgbClr val="AD2B2A"/>
                </a:solidFill>
                <a:latin typeface="Cambria" pitchFamily="34" charset="0"/>
                <a:ea typeface="Cambria" pitchFamily="34" charset="-122"/>
              </a:rPr>
              <a:t>to</a:t>
            </a:r>
            <a:r>
              <a:rPr lang="en-US" b="1" dirty="0">
                <a:solidFill>
                  <a:schemeClr val="tx1"/>
                </a:solidFill>
                <a:latin typeface="Cambria" pitchFamily="34" charset="0"/>
                <a:ea typeface="Cambria" pitchFamily="34" charset="-122"/>
                <a:cs typeface="Cambria" pitchFamily="34" charset="-120"/>
              </a:rPr>
              <a:t> </a:t>
            </a:r>
            <a:r>
              <a:rPr lang="en-US" b="1" dirty="0">
                <a:solidFill>
                  <a:srgbClr val="AD2B2A"/>
                </a:solidFill>
                <a:latin typeface="Cambria" pitchFamily="34" charset="0"/>
                <a:ea typeface="Cambria" pitchFamily="34" charset="-122"/>
              </a:rPr>
              <a:t>Capability</a:t>
            </a:r>
            <a:r>
              <a:rPr lang="en-US" b="1" dirty="0">
                <a:solidFill>
                  <a:schemeClr val="tx1"/>
                </a:solidFill>
                <a:latin typeface="Cambria" pitchFamily="34" charset="0"/>
                <a:ea typeface="Cambria" pitchFamily="34" charset="-122"/>
                <a:cs typeface="Cambria" pitchFamily="34" charset="-120"/>
              </a:rPr>
              <a:t>  </a:t>
            </a:r>
            <a:r>
              <a:rPr lang="en-US" dirty="0">
                <a:solidFill>
                  <a:schemeClr val="tx1"/>
                </a:solidFill>
                <a:latin typeface="Cambria" pitchFamily="34" charset="0"/>
                <a:ea typeface="Cambria" pitchFamily="34" charset="-122"/>
                <a:cs typeface="Cambria" pitchFamily="34" charset="-120"/>
              </a:rPr>
              <a:t>is the outcome.</a:t>
            </a:r>
            <a:endParaRPr lang="en-US" dirty="0">
              <a:solidFill>
                <a:schemeClr val="tx1"/>
              </a:solidFill>
            </a:endParaRPr>
          </a:p>
          <a:p>
            <a:pPr algn="ctr"/>
            <a:endParaRPr lang="en-US" dirty="0">
              <a:solidFill>
                <a:schemeClr val="tx1"/>
              </a:solidFill>
            </a:endParaRPr>
          </a:p>
        </p:txBody>
      </p:sp>
      <p:sp>
        <p:nvSpPr>
          <p:cNvPr id="21" name="Text Placeholder 20">
            <a:extLst>
              <a:ext uri="{FF2B5EF4-FFF2-40B4-BE49-F238E27FC236}">
                <a16:creationId xmlns:a16="http://schemas.microsoft.com/office/drawing/2014/main" id="{9495E58F-DEA0-A3B2-394C-46D70296BECD}"/>
              </a:ext>
            </a:extLst>
          </p:cNvPr>
          <p:cNvSpPr>
            <a:spLocks noGrp="1"/>
          </p:cNvSpPr>
          <p:nvPr>
            <p:ph type="body" sz="quarter" idx="11"/>
          </p:nvPr>
        </p:nvSpPr>
        <p:spPr>
          <a:xfrm>
            <a:off x="1645920" y="414668"/>
            <a:ext cx="13533120" cy="1857155"/>
          </a:xfrm>
        </p:spPr>
        <p:txBody>
          <a:bodyPr/>
          <a:lstStyle/>
          <a:p>
            <a:r>
              <a:rPr lang="en-US" sz="6600" spc="400" dirty="0">
                <a:solidFill>
                  <a:srgbClr val="AD2B2A"/>
                </a:solidFill>
                <a:latin typeface="+mj-lt"/>
                <a:ea typeface="Calibri" pitchFamily="34" charset="-122"/>
                <a:cs typeface="Calibri" pitchFamily="34" charset="-120"/>
              </a:rPr>
              <a:t>THE REFRAME</a:t>
            </a:r>
          </a:p>
          <a:p>
            <a:r>
              <a:rPr lang="en-US" sz="4000" b="0" i="1" dirty="0">
                <a:solidFill>
                  <a:schemeClr val="tx1"/>
                </a:solidFill>
                <a:latin typeface="+mj-lt"/>
                <a:ea typeface="Cambria" pitchFamily="34" charset="-122"/>
                <a:cs typeface="Cambria" pitchFamily="34" charset="-120"/>
              </a:rPr>
              <a:t>Systems engineers are in the decision production business</a:t>
            </a:r>
            <a:endParaRPr lang="en-US" sz="4000" b="0" i="1" dirty="0">
              <a:solidFill>
                <a:schemeClr val="tx1"/>
              </a:solidFill>
              <a:latin typeface="+mj-lt"/>
            </a:endParaRPr>
          </a:p>
          <a:p>
            <a:endParaRPr lang="en-US" sz="6000" dirty="0">
              <a:latin typeface="+mj-lt"/>
            </a:endParaRPr>
          </a:p>
          <a:p>
            <a:endParaRPr lang="en-US" sz="6000" dirty="0">
              <a:latin typeface="+mj-lt"/>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768096"/>
            <a:ext cx="22128480" cy="548640"/>
          </a:xfrm>
          <a:prstGeom prst="rect">
            <a:avLst/>
          </a:prstGeom>
          <a:noFill/>
          <a:ln/>
        </p:spPr>
        <p:txBody>
          <a:bodyPr wrap="square" lIns="0" tIns="0" rIns="0" bIns="0" rtlCol="0" anchor="ctr"/>
          <a:lstStyle/>
          <a:p>
            <a:endParaRPr lang="en-US" sz="2300" dirty="0"/>
          </a:p>
        </p:txBody>
      </p:sp>
      <p:sp>
        <p:nvSpPr>
          <p:cNvPr id="4" name="Text 2"/>
          <p:cNvSpPr/>
          <p:nvPr/>
        </p:nvSpPr>
        <p:spPr>
          <a:xfrm>
            <a:off x="1097280" y="3108960"/>
            <a:ext cx="22128480" cy="914400"/>
          </a:xfrm>
          <a:prstGeom prst="rect">
            <a:avLst/>
          </a:prstGeom>
          <a:noFill/>
          <a:ln/>
        </p:spPr>
        <p:txBody>
          <a:bodyPr wrap="square" lIns="0" tIns="0" rIns="0" bIns="0" rtlCol="0" anchor="ctr"/>
          <a:lstStyle/>
          <a:p>
            <a:pPr algn="l"/>
            <a:r>
              <a:rPr lang="en-US" sz="4400" b="1" dirty="0">
                <a:solidFill>
                  <a:srgbClr val="1A2B45"/>
                </a:solidFill>
                <a:ea typeface="Calibri" pitchFamily="34" charset="-122"/>
                <a:cs typeface="Calibri" pitchFamily="34" charset="-120"/>
              </a:rPr>
              <a:t>MBSE · DevSecOps · digital threads · cloud PLM · enterprise analytics </a:t>
            </a:r>
            <a:r>
              <a:rPr lang="en-US" sz="4400" dirty="0">
                <a:solidFill>
                  <a:srgbClr val="5B6B82"/>
                </a:solidFill>
                <a:ea typeface="Calibri" pitchFamily="34" charset="-122"/>
                <a:cs typeface="Calibri" pitchFamily="34" charset="-120"/>
              </a:rPr>
              <a:t>modernized artifact production. They did not redesign decision production.</a:t>
            </a:r>
            <a:endParaRPr lang="en-US" sz="4400" dirty="0"/>
          </a:p>
        </p:txBody>
      </p:sp>
      <p:sp>
        <p:nvSpPr>
          <p:cNvPr id="5" name="Shape 3"/>
          <p:cNvSpPr/>
          <p:nvPr/>
        </p:nvSpPr>
        <p:spPr>
          <a:xfrm>
            <a:off x="1097280" y="4480560"/>
            <a:ext cx="5340096" cy="5486400"/>
          </a:xfrm>
          <a:prstGeom prst="roundRect">
            <a:avLst>
              <a:gd name="adj" fmla="val 3425"/>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6" name="Shape 4"/>
          <p:cNvSpPr/>
          <p:nvPr/>
        </p:nvSpPr>
        <p:spPr>
          <a:xfrm>
            <a:off x="1609344" y="5029200"/>
            <a:ext cx="1554480" cy="155448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7" name="Image 0" descr="preencoded.png"/>
          <p:cNvPicPr>
            <a:picLocks noChangeAspect="1"/>
          </p:cNvPicPr>
          <p:nvPr/>
        </p:nvPicPr>
        <p:blipFill>
          <a:blip r:embed="rId3"/>
          <a:stretch>
            <a:fillRect/>
          </a:stretch>
        </p:blipFill>
        <p:spPr>
          <a:xfrm>
            <a:off x="1982421" y="5402277"/>
            <a:ext cx="808330" cy="808330"/>
          </a:xfrm>
          <a:prstGeom prst="rect">
            <a:avLst/>
          </a:prstGeom>
        </p:spPr>
      </p:pic>
      <p:sp>
        <p:nvSpPr>
          <p:cNvPr id="8" name="Text 5"/>
          <p:cNvSpPr/>
          <p:nvPr/>
        </p:nvSpPr>
        <p:spPr>
          <a:xfrm>
            <a:off x="1554480" y="6858000"/>
            <a:ext cx="4480560" cy="128016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Multi-month ECP cycles</a:t>
            </a:r>
            <a:endParaRPr lang="en-US" sz="3000" dirty="0"/>
          </a:p>
        </p:txBody>
      </p:sp>
      <p:sp>
        <p:nvSpPr>
          <p:cNvPr id="9" name="Text 6"/>
          <p:cNvSpPr/>
          <p:nvPr/>
        </p:nvSpPr>
        <p:spPr>
          <a:xfrm>
            <a:off x="1554480" y="8138160"/>
            <a:ext cx="4480560" cy="164592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Engineering change proposals adjudicated over months, owners unclear.</a:t>
            </a:r>
            <a:endParaRPr lang="en-US" sz="2300" dirty="0"/>
          </a:p>
        </p:txBody>
      </p:sp>
      <p:sp>
        <p:nvSpPr>
          <p:cNvPr id="10" name="Shape 7"/>
          <p:cNvSpPr/>
          <p:nvPr/>
        </p:nvSpPr>
        <p:spPr>
          <a:xfrm>
            <a:off x="6693408" y="4480560"/>
            <a:ext cx="5340096" cy="5486400"/>
          </a:xfrm>
          <a:prstGeom prst="roundRect">
            <a:avLst>
              <a:gd name="adj" fmla="val 3425"/>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1" name="Shape 8"/>
          <p:cNvSpPr/>
          <p:nvPr/>
        </p:nvSpPr>
        <p:spPr>
          <a:xfrm>
            <a:off x="7205472" y="5029200"/>
            <a:ext cx="1554480" cy="155448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2" name="Image 1" descr="preencoded.png"/>
          <p:cNvPicPr>
            <a:picLocks noChangeAspect="1"/>
          </p:cNvPicPr>
          <p:nvPr/>
        </p:nvPicPr>
        <p:blipFill>
          <a:blip r:embed="rId4"/>
          <a:stretch>
            <a:fillRect/>
          </a:stretch>
        </p:blipFill>
        <p:spPr>
          <a:xfrm>
            <a:off x="7578549" y="5402277"/>
            <a:ext cx="808330" cy="808330"/>
          </a:xfrm>
          <a:prstGeom prst="rect">
            <a:avLst/>
          </a:prstGeom>
        </p:spPr>
      </p:pic>
      <p:sp>
        <p:nvSpPr>
          <p:cNvPr id="13" name="Text 9"/>
          <p:cNvSpPr/>
          <p:nvPr/>
        </p:nvSpPr>
        <p:spPr>
          <a:xfrm>
            <a:off x="7150608" y="6858000"/>
            <a:ext cx="4480560" cy="128016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Architecture churn into EMD</a:t>
            </a:r>
            <a:endParaRPr lang="en-US" sz="3000" dirty="0"/>
          </a:p>
        </p:txBody>
      </p:sp>
      <p:sp>
        <p:nvSpPr>
          <p:cNvPr id="14" name="Text 10"/>
          <p:cNvSpPr/>
          <p:nvPr/>
        </p:nvSpPr>
        <p:spPr>
          <a:xfrm>
            <a:off x="7150608" y="8138160"/>
            <a:ext cx="4480560" cy="164592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Baselines still shifting as the most expensive phase begins.</a:t>
            </a:r>
            <a:endParaRPr lang="en-US" sz="2300" dirty="0"/>
          </a:p>
        </p:txBody>
      </p:sp>
      <p:sp>
        <p:nvSpPr>
          <p:cNvPr id="15" name="Shape 11"/>
          <p:cNvSpPr/>
          <p:nvPr/>
        </p:nvSpPr>
        <p:spPr>
          <a:xfrm>
            <a:off x="12289536" y="4480560"/>
            <a:ext cx="5340096" cy="5486400"/>
          </a:xfrm>
          <a:prstGeom prst="roundRect">
            <a:avLst>
              <a:gd name="adj" fmla="val 3425"/>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6" name="Shape 12"/>
          <p:cNvSpPr/>
          <p:nvPr/>
        </p:nvSpPr>
        <p:spPr>
          <a:xfrm>
            <a:off x="12801600" y="5029200"/>
            <a:ext cx="1554480" cy="155448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7" name="Image 2" descr="preencoded.png"/>
          <p:cNvPicPr>
            <a:picLocks noChangeAspect="1"/>
          </p:cNvPicPr>
          <p:nvPr/>
        </p:nvPicPr>
        <p:blipFill>
          <a:blip r:embed="rId5"/>
          <a:stretch>
            <a:fillRect/>
          </a:stretch>
        </p:blipFill>
        <p:spPr>
          <a:xfrm>
            <a:off x="13174677" y="5402277"/>
            <a:ext cx="808330" cy="808330"/>
          </a:xfrm>
          <a:prstGeom prst="rect">
            <a:avLst/>
          </a:prstGeom>
        </p:spPr>
      </p:pic>
      <p:sp>
        <p:nvSpPr>
          <p:cNvPr id="18" name="Text 13"/>
          <p:cNvSpPr/>
          <p:nvPr/>
        </p:nvSpPr>
        <p:spPr>
          <a:xfrm>
            <a:off x="12746736" y="6858000"/>
            <a:ext cx="4480560" cy="128016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Governance fatigue</a:t>
            </a:r>
            <a:endParaRPr lang="en-US" sz="3000" dirty="0"/>
          </a:p>
        </p:txBody>
      </p:sp>
      <p:sp>
        <p:nvSpPr>
          <p:cNvPr id="19" name="Text 14"/>
          <p:cNvSpPr/>
          <p:nvPr/>
        </p:nvSpPr>
        <p:spPr>
          <a:xfrm>
            <a:off x="12746736" y="8138160"/>
            <a:ext cx="4480560" cy="164592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Review boards compensate for upstream ambiguity instead of validating clean decisions.</a:t>
            </a:r>
            <a:endParaRPr lang="en-US" sz="2300" dirty="0"/>
          </a:p>
        </p:txBody>
      </p:sp>
      <p:sp>
        <p:nvSpPr>
          <p:cNvPr id="20" name="Shape 15"/>
          <p:cNvSpPr/>
          <p:nvPr/>
        </p:nvSpPr>
        <p:spPr>
          <a:xfrm>
            <a:off x="17885664" y="4480560"/>
            <a:ext cx="5340096" cy="5486400"/>
          </a:xfrm>
          <a:prstGeom prst="roundRect">
            <a:avLst>
              <a:gd name="adj" fmla="val 3425"/>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21" name="Shape 16"/>
          <p:cNvSpPr/>
          <p:nvPr/>
        </p:nvSpPr>
        <p:spPr>
          <a:xfrm>
            <a:off x="18397728" y="5029200"/>
            <a:ext cx="1554480" cy="155448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2" name="Image 3" descr="preencoded.png"/>
          <p:cNvPicPr>
            <a:picLocks noChangeAspect="1"/>
          </p:cNvPicPr>
          <p:nvPr/>
        </p:nvPicPr>
        <p:blipFill>
          <a:blip r:embed="rId6"/>
          <a:stretch>
            <a:fillRect/>
          </a:stretch>
        </p:blipFill>
        <p:spPr>
          <a:xfrm>
            <a:off x="18770805" y="5402277"/>
            <a:ext cx="808330" cy="808330"/>
          </a:xfrm>
          <a:prstGeom prst="rect">
            <a:avLst/>
          </a:prstGeom>
        </p:spPr>
      </p:pic>
      <p:sp>
        <p:nvSpPr>
          <p:cNvPr id="23" name="Text 17"/>
          <p:cNvSpPr/>
          <p:nvPr/>
        </p:nvSpPr>
        <p:spPr>
          <a:xfrm>
            <a:off x="18342864" y="6858000"/>
            <a:ext cx="4480560" cy="1280160"/>
          </a:xfrm>
          <a:prstGeom prst="rect">
            <a:avLst/>
          </a:prstGeom>
          <a:noFill/>
          <a:ln/>
        </p:spPr>
        <p:txBody>
          <a:bodyPr wrap="square" lIns="0" tIns="0" rIns="0" bIns="0" rtlCol="0" anchor="ctr"/>
          <a:lstStyle/>
          <a:p>
            <a:r>
              <a:rPr lang="en-US" sz="3000" b="1" dirty="0">
                <a:solidFill>
                  <a:srgbClr val="1A2B45"/>
                </a:solidFill>
                <a:latin typeface="Calibri" pitchFamily="34" charset="0"/>
                <a:ea typeface="Calibri" pitchFamily="34" charset="-122"/>
                <a:cs typeface="Calibri" pitchFamily="34" charset="-120"/>
              </a:rPr>
              <a:t>Sustainment surprise</a:t>
            </a:r>
            <a:endParaRPr lang="en-US" sz="3000" dirty="0"/>
          </a:p>
        </p:txBody>
      </p:sp>
      <p:sp>
        <p:nvSpPr>
          <p:cNvPr id="24" name="Text 18"/>
          <p:cNvSpPr/>
          <p:nvPr/>
        </p:nvSpPr>
        <p:spPr>
          <a:xfrm>
            <a:off x="18342864" y="8138160"/>
            <a:ext cx="4480560" cy="1645920"/>
          </a:xfrm>
          <a:prstGeom prst="rect">
            <a:avLst/>
          </a:prstGeom>
          <a:noFill/>
          <a:ln/>
        </p:spPr>
        <p:txBody>
          <a:bodyPr wrap="square" lIns="0" tIns="0" rIns="0" bIns="0" rtlCol="0" anchor="ctr"/>
          <a:lstStyle/>
          <a:p>
            <a:r>
              <a:rPr lang="en-US" sz="2300" dirty="0">
                <a:solidFill>
                  <a:srgbClr val="5B6B82"/>
                </a:solidFill>
                <a:latin typeface="Calibri" pitchFamily="34" charset="0"/>
                <a:ea typeface="Calibri" pitchFamily="34" charset="-122"/>
                <a:cs typeface="Calibri" pitchFamily="34" charset="-120"/>
              </a:rPr>
              <a:t>Risk discovered post-production, at maximum correction cost.</a:t>
            </a:r>
            <a:endParaRPr lang="en-US" sz="2300" dirty="0"/>
          </a:p>
        </p:txBody>
      </p:sp>
      <p:sp>
        <p:nvSpPr>
          <p:cNvPr id="25" name="Text 19"/>
          <p:cNvSpPr/>
          <p:nvPr/>
        </p:nvSpPr>
        <p:spPr>
          <a:xfrm>
            <a:off x="1097280" y="10424160"/>
            <a:ext cx="22128480" cy="914400"/>
          </a:xfrm>
          <a:prstGeom prst="rect">
            <a:avLst/>
          </a:prstGeom>
          <a:noFill/>
          <a:ln/>
        </p:spPr>
        <p:txBody>
          <a:bodyPr wrap="square" lIns="0" tIns="0" rIns="0" bIns="0" rtlCol="0" anchor="ctr"/>
          <a:lstStyle/>
          <a:p>
            <a:r>
              <a:rPr lang="en-US" sz="3200" i="1" dirty="0">
                <a:solidFill>
                  <a:srgbClr val="AD2B2A"/>
                </a:solidFill>
                <a:ea typeface="Calibri" pitchFamily="34" charset="-122"/>
                <a:cs typeface="Calibri" pitchFamily="34" charset="-120"/>
              </a:rPr>
              <a:t>Sophisticated tooling. Ungoverned decision pipeline. The pathologies now run faster, in better software.</a:t>
            </a:r>
            <a:endParaRPr lang="en-US" sz="3200" dirty="0">
              <a:solidFill>
                <a:srgbClr val="AD2B2A"/>
              </a:solidFill>
            </a:endParaRPr>
          </a:p>
        </p:txBody>
      </p:sp>
      <p:sp>
        <p:nvSpPr>
          <p:cNvPr id="27" name="Text Placeholder 26">
            <a:extLst>
              <a:ext uri="{FF2B5EF4-FFF2-40B4-BE49-F238E27FC236}">
                <a16:creationId xmlns:a16="http://schemas.microsoft.com/office/drawing/2014/main" id="{B9E654BF-B579-69FC-7D2B-1087B6186BC1}"/>
              </a:ext>
            </a:extLst>
          </p:cNvPr>
          <p:cNvSpPr>
            <a:spLocks noGrp="1"/>
          </p:cNvSpPr>
          <p:nvPr>
            <p:ph type="body" sz="quarter" idx="11"/>
          </p:nvPr>
        </p:nvSpPr>
        <p:spPr>
          <a:xfrm>
            <a:off x="1097280" y="238931"/>
            <a:ext cx="17076420" cy="1857155"/>
          </a:xfrm>
        </p:spPr>
        <p:txBody>
          <a:bodyPr/>
          <a:lstStyle/>
          <a:p>
            <a:r>
              <a:rPr lang="en-US" sz="6600" spc="400" dirty="0">
                <a:solidFill>
                  <a:srgbClr val="AD2B2A"/>
                </a:solidFill>
                <a:latin typeface="+mj-lt"/>
                <a:ea typeface="Calibri" pitchFamily="34" charset="-122"/>
                <a:cs typeface="Calibri" pitchFamily="34" charset="-120"/>
              </a:rPr>
              <a:t>THE DIGITAL ENGINEERING GAP</a:t>
            </a:r>
            <a:endParaRPr lang="en-US" sz="6600" dirty="0">
              <a:solidFill>
                <a:srgbClr val="AD2B2A"/>
              </a:solidFill>
              <a:latin typeface="+mj-lt"/>
            </a:endParaRPr>
          </a:p>
          <a:p>
            <a:r>
              <a:rPr lang="en-US" sz="3600" b="0" i="1" dirty="0">
                <a:solidFill>
                  <a:schemeClr val="tx1"/>
                </a:solidFill>
                <a:latin typeface="+mj-lt"/>
                <a:ea typeface="Cambria" pitchFamily="34" charset="-122"/>
                <a:cs typeface="Cambria" pitchFamily="34" charset="-120"/>
              </a:rPr>
              <a:t>A decade of investment modernized the wrong system</a:t>
            </a:r>
            <a:endParaRPr lang="en-US" sz="3600" b="0" i="1" dirty="0">
              <a:solidFill>
                <a:schemeClr val="tx1"/>
              </a:solidFill>
              <a:latin typeface="+mj-lt"/>
            </a:endParaRPr>
          </a:p>
          <a:p>
            <a:endParaRPr lang="en-US" sz="4800" dirty="0">
              <a:solidFill>
                <a:schemeClr val="tx1"/>
              </a:solidFill>
              <a:latin typeface="+mj-l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Text 2"/>
          <p:cNvSpPr/>
          <p:nvPr/>
        </p:nvSpPr>
        <p:spPr>
          <a:xfrm>
            <a:off x="1097280" y="3035808"/>
            <a:ext cx="22128480" cy="731520"/>
          </a:xfrm>
          <a:prstGeom prst="rect">
            <a:avLst/>
          </a:prstGeom>
          <a:ln/>
        </p:spPr>
        <p:style>
          <a:lnRef idx="1">
            <a:schemeClr val="dk1"/>
          </a:lnRef>
          <a:fillRef idx="2">
            <a:schemeClr val="dk1"/>
          </a:fillRef>
          <a:effectRef idx="1">
            <a:schemeClr val="dk1"/>
          </a:effectRef>
          <a:fontRef idx="minor">
            <a:schemeClr val="dk1"/>
          </a:fontRef>
        </p:style>
        <p:txBody>
          <a:bodyPr wrap="square" lIns="0" tIns="0" rIns="0" bIns="0" rtlCol="0" anchor="ctr"/>
          <a:lstStyle/>
          <a:p>
            <a:r>
              <a:rPr lang="en-US" sz="2400" b="1" dirty="0">
                <a:solidFill>
                  <a:srgbClr val="1A2B45"/>
                </a:solidFill>
                <a:ea typeface="Calibri" pitchFamily="34" charset="-122"/>
                <a:cs typeface="Calibri" pitchFamily="34" charset="-120"/>
              </a:rPr>
              <a:t>Ohno </a:t>
            </a:r>
            <a:r>
              <a:rPr lang="en-US" sz="2400" dirty="0">
                <a:solidFill>
                  <a:srgbClr val="5B6B82"/>
                </a:solidFill>
                <a:ea typeface="Calibri" pitchFamily="34" charset="-122"/>
                <a:cs typeface="Calibri" pitchFamily="34" charset="-120"/>
              </a:rPr>
              <a:t>(Toyota Production System)  →  </a:t>
            </a:r>
            <a:r>
              <a:rPr lang="en-US" sz="2400" b="1" dirty="0">
                <a:solidFill>
                  <a:srgbClr val="1A2B45"/>
                </a:solidFill>
                <a:ea typeface="Calibri" pitchFamily="34" charset="-122"/>
                <a:cs typeface="Calibri" pitchFamily="34" charset="-120"/>
              </a:rPr>
              <a:t>Reinertsen </a:t>
            </a:r>
            <a:r>
              <a:rPr lang="en-US" sz="2400" dirty="0">
                <a:solidFill>
                  <a:srgbClr val="5B6B82"/>
                </a:solidFill>
                <a:ea typeface="Calibri" pitchFamily="34" charset="-122"/>
                <a:cs typeface="Calibri" pitchFamily="34" charset="-120"/>
              </a:rPr>
              <a:t>(cost of queue delay in product flow)  →  </a:t>
            </a:r>
            <a:r>
              <a:rPr lang="en-US" sz="2400" b="1" dirty="0">
                <a:solidFill>
                  <a:srgbClr val="AD2B2A"/>
                </a:solidFill>
                <a:ea typeface="Calibri" pitchFamily="34" charset="-122"/>
                <a:cs typeface="Calibri" pitchFamily="34" charset="-120"/>
              </a:rPr>
              <a:t>Decision</a:t>
            </a:r>
            <a:r>
              <a:rPr lang="en-US" sz="2400" b="1" dirty="0">
                <a:solidFill>
                  <a:srgbClr val="5E8A1E"/>
                </a:solidFill>
                <a:ea typeface="Calibri" pitchFamily="34" charset="-122"/>
                <a:cs typeface="Calibri" pitchFamily="34" charset="-120"/>
              </a:rPr>
              <a:t> </a:t>
            </a:r>
            <a:r>
              <a:rPr lang="en-US" sz="2400" b="1" dirty="0">
                <a:solidFill>
                  <a:srgbClr val="AD2B2A"/>
                </a:solidFill>
                <a:ea typeface="Calibri" pitchFamily="34" charset="-122"/>
                <a:cs typeface="Calibri" pitchFamily="34" charset="-120"/>
              </a:rPr>
              <a:t>Engineering</a:t>
            </a:r>
            <a:r>
              <a:rPr lang="en-US" sz="2400" b="1" dirty="0">
                <a:solidFill>
                  <a:srgbClr val="5E8A1E"/>
                </a:solidFill>
                <a:ea typeface="Calibri" pitchFamily="34" charset="-122"/>
                <a:cs typeface="Calibri" pitchFamily="34" charset="-120"/>
              </a:rPr>
              <a:t> </a:t>
            </a:r>
            <a:r>
              <a:rPr lang="en-US" sz="2400" dirty="0">
                <a:solidFill>
                  <a:srgbClr val="5B6B82"/>
                </a:solidFill>
                <a:ea typeface="Calibri" pitchFamily="34" charset="-122"/>
                <a:cs typeface="Calibri" pitchFamily="34" charset="-120"/>
              </a:rPr>
              <a:t>(lifecycle decision production system).</a:t>
            </a:r>
            <a:endParaRPr lang="en-US" sz="2400" dirty="0"/>
          </a:p>
        </p:txBody>
      </p:sp>
      <p:sp>
        <p:nvSpPr>
          <p:cNvPr id="5" name="Text 3"/>
          <p:cNvSpPr/>
          <p:nvPr/>
        </p:nvSpPr>
        <p:spPr>
          <a:xfrm>
            <a:off x="1097280" y="4023360"/>
            <a:ext cx="22128480" cy="640080"/>
          </a:xfrm>
          <a:prstGeom prst="rect">
            <a:avLst/>
          </a:prstGeom>
          <a:noFill/>
          <a:ln/>
        </p:spPr>
        <p:txBody>
          <a:bodyPr wrap="square" lIns="0" tIns="0" rIns="0" bIns="0" rtlCol="0" anchor="ctr"/>
          <a:lstStyle/>
          <a:p>
            <a:r>
              <a:rPr lang="en-US" sz="2900" b="1" dirty="0">
                <a:solidFill>
                  <a:srgbClr val="AD2B2A"/>
                </a:solidFill>
                <a:ea typeface="Calibri" pitchFamily="34" charset="-122"/>
                <a:cs typeface="Calibri" pitchFamily="34" charset="-120"/>
              </a:rPr>
              <a:t>Canonical acquisition failures are production-system failures:</a:t>
            </a:r>
            <a:endParaRPr lang="en-US" sz="2900" b="1" dirty="0">
              <a:solidFill>
                <a:srgbClr val="AD2B2A"/>
              </a:solidFill>
            </a:endParaRPr>
          </a:p>
        </p:txBody>
      </p:sp>
      <p:sp>
        <p:nvSpPr>
          <p:cNvPr id="6" name="Shape 4"/>
          <p:cNvSpPr/>
          <p:nvPr/>
        </p:nvSpPr>
        <p:spPr>
          <a:xfrm>
            <a:off x="1097280" y="4846320"/>
            <a:ext cx="10625328" cy="1645920"/>
          </a:xfrm>
          <a:prstGeom prst="roundRect">
            <a:avLst>
              <a:gd name="adj" fmla="val 7778"/>
            </a:avLst>
          </a:prstGeom>
          <a:solidFill>
            <a:srgbClr val="F4F7FB"/>
          </a:solidFill>
          <a:ln w="12700">
            <a:solidFill>
              <a:srgbClr val="DCE4EE"/>
            </a:solidFill>
            <a:prstDash val="solid"/>
          </a:ln>
        </p:spPr>
        <p:txBody>
          <a:bodyPr/>
          <a:lstStyle/>
          <a:p>
            <a:endParaRPr lang="en-US"/>
          </a:p>
        </p:txBody>
      </p:sp>
      <p:sp>
        <p:nvSpPr>
          <p:cNvPr id="7" name="Shape 5"/>
          <p:cNvSpPr/>
          <p:nvPr/>
        </p:nvSpPr>
        <p:spPr>
          <a:xfrm>
            <a:off x="1426464" y="5212080"/>
            <a:ext cx="914400" cy="91440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8" name="Image 0" descr="preencoded.png"/>
          <p:cNvPicPr>
            <a:picLocks noChangeAspect="1"/>
          </p:cNvPicPr>
          <p:nvPr/>
        </p:nvPicPr>
        <p:blipFill>
          <a:blip r:embed="rId3"/>
          <a:stretch>
            <a:fillRect/>
          </a:stretch>
        </p:blipFill>
        <p:spPr>
          <a:xfrm>
            <a:off x="1645920" y="5431536"/>
            <a:ext cx="475488" cy="475488"/>
          </a:xfrm>
          <a:prstGeom prst="rect">
            <a:avLst/>
          </a:prstGeom>
        </p:spPr>
      </p:pic>
      <p:sp>
        <p:nvSpPr>
          <p:cNvPr id="9" name="Text 6"/>
          <p:cNvSpPr/>
          <p:nvPr/>
        </p:nvSpPr>
        <p:spPr>
          <a:xfrm>
            <a:off x="2596896" y="5065776"/>
            <a:ext cx="8869680" cy="548640"/>
          </a:xfrm>
          <a:prstGeom prst="rect">
            <a:avLst/>
          </a:prstGeom>
          <a:noFill/>
          <a:ln/>
        </p:spPr>
        <p:txBody>
          <a:bodyPr wrap="square" lIns="0" tIns="0" rIns="0" bIns="0" rtlCol="0" anchor="ctr"/>
          <a:lstStyle/>
          <a:p>
            <a:r>
              <a:rPr lang="en-US" sz="2700" b="1" dirty="0">
                <a:solidFill>
                  <a:srgbClr val="0B1E3F"/>
                </a:solidFill>
                <a:ea typeface="Calibri" pitchFamily="34" charset="-122"/>
                <a:cs typeface="Calibri" pitchFamily="34" charset="-120"/>
              </a:rPr>
              <a:t>CDR Ambush</a:t>
            </a:r>
            <a:endParaRPr lang="en-US" sz="2700" dirty="0"/>
          </a:p>
        </p:txBody>
      </p:sp>
      <p:sp>
        <p:nvSpPr>
          <p:cNvPr id="10" name="Text 7"/>
          <p:cNvSpPr/>
          <p:nvPr/>
        </p:nvSpPr>
        <p:spPr>
          <a:xfrm>
            <a:off x="2596896" y="5614416"/>
            <a:ext cx="8961120" cy="768096"/>
          </a:xfrm>
          <a:prstGeom prst="rect">
            <a:avLst/>
          </a:prstGeom>
          <a:noFill/>
          <a:ln/>
        </p:spPr>
        <p:txBody>
          <a:bodyPr wrap="square" lIns="0" tIns="0" rIns="0" bIns="0" rtlCol="0" anchor="ctr"/>
          <a:lstStyle/>
          <a:p>
            <a:r>
              <a:rPr lang="en-US" sz="2060" dirty="0">
                <a:solidFill>
                  <a:srgbClr val="5B6B82"/>
                </a:solidFill>
                <a:ea typeface="Calibri" pitchFamily="34" charset="-122"/>
                <a:cs typeface="Calibri" pitchFamily="34" charset="-120"/>
              </a:rPr>
              <a:t>Escaped production defect — a latent decision passes every upstream review undetected, surfaces at CDR.</a:t>
            </a:r>
            <a:endParaRPr lang="en-US" sz="2060" dirty="0"/>
          </a:p>
        </p:txBody>
      </p:sp>
      <p:sp>
        <p:nvSpPr>
          <p:cNvPr id="11" name="Shape 8"/>
          <p:cNvSpPr/>
          <p:nvPr/>
        </p:nvSpPr>
        <p:spPr>
          <a:xfrm>
            <a:off x="1097280" y="6675120"/>
            <a:ext cx="10625328" cy="1645920"/>
          </a:xfrm>
          <a:prstGeom prst="roundRect">
            <a:avLst>
              <a:gd name="adj" fmla="val 7778"/>
            </a:avLst>
          </a:prstGeom>
          <a:solidFill>
            <a:srgbClr val="F4F7FB"/>
          </a:solidFill>
          <a:ln w="12700">
            <a:solidFill>
              <a:srgbClr val="DCE4EE"/>
            </a:solidFill>
            <a:prstDash val="solid"/>
          </a:ln>
        </p:spPr>
        <p:txBody>
          <a:bodyPr/>
          <a:lstStyle/>
          <a:p>
            <a:endParaRPr lang="en-US"/>
          </a:p>
        </p:txBody>
      </p:sp>
      <p:sp>
        <p:nvSpPr>
          <p:cNvPr id="12" name="Shape 9"/>
          <p:cNvSpPr/>
          <p:nvPr/>
        </p:nvSpPr>
        <p:spPr>
          <a:xfrm>
            <a:off x="1426464" y="7040880"/>
            <a:ext cx="914400" cy="91440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3" name="Image 1" descr="preencoded.png"/>
          <p:cNvPicPr>
            <a:picLocks noChangeAspect="1"/>
          </p:cNvPicPr>
          <p:nvPr/>
        </p:nvPicPr>
        <p:blipFill>
          <a:blip r:embed="rId4"/>
          <a:stretch>
            <a:fillRect/>
          </a:stretch>
        </p:blipFill>
        <p:spPr>
          <a:xfrm>
            <a:off x="1645920" y="7260336"/>
            <a:ext cx="475488" cy="475488"/>
          </a:xfrm>
          <a:prstGeom prst="rect">
            <a:avLst/>
          </a:prstGeom>
        </p:spPr>
      </p:pic>
      <p:sp>
        <p:nvSpPr>
          <p:cNvPr id="14" name="Text 10"/>
          <p:cNvSpPr/>
          <p:nvPr/>
        </p:nvSpPr>
        <p:spPr>
          <a:xfrm>
            <a:off x="2596896" y="6894576"/>
            <a:ext cx="8869680" cy="548640"/>
          </a:xfrm>
          <a:prstGeom prst="rect">
            <a:avLst/>
          </a:prstGeom>
          <a:noFill/>
          <a:ln/>
        </p:spPr>
        <p:txBody>
          <a:bodyPr wrap="square" lIns="0" tIns="0" rIns="0" bIns="0" rtlCol="0" anchor="ctr"/>
          <a:lstStyle/>
          <a:p>
            <a:r>
              <a:rPr lang="en-US" sz="2700" b="1" dirty="0">
                <a:solidFill>
                  <a:srgbClr val="0B1E3F"/>
                </a:solidFill>
                <a:ea typeface="Calibri" pitchFamily="34" charset="-122"/>
                <a:cs typeface="Calibri" pitchFamily="34" charset="-120"/>
              </a:rPr>
              <a:t>ECP Avalanche in EMD</a:t>
            </a:r>
            <a:endParaRPr lang="en-US" sz="2700" dirty="0"/>
          </a:p>
        </p:txBody>
      </p:sp>
      <p:sp>
        <p:nvSpPr>
          <p:cNvPr id="15" name="Text 11"/>
          <p:cNvSpPr/>
          <p:nvPr/>
        </p:nvSpPr>
        <p:spPr>
          <a:xfrm>
            <a:off x="2596896" y="7443216"/>
            <a:ext cx="8961120" cy="768096"/>
          </a:xfrm>
          <a:prstGeom prst="rect">
            <a:avLst/>
          </a:prstGeom>
          <a:noFill/>
          <a:ln/>
        </p:spPr>
        <p:txBody>
          <a:bodyPr wrap="square" lIns="0" tIns="0" rIns="0" bIns="0" rtlCol="0" anchor="ctr"/>
          <a:lstStyle/>
          <a:p>
            <a:r>
              <a:rPr lang="en-US" sz="2060" dirty="0">
                <a:solidFill>
                  <a:srgbClr val="5B6B82"/>
                </a:solidFill>
                <a:ea typeface="Calibri" pitchFamily="34" charset="-122"/>
                <a:cs typeface="Calibri" pitchFamily="34" charset="-120"/>
              </a:rPr>
              <a:t>Rework surge — decisions closed before sufficient information generate defective downstream work.</a:t>
            </a:r>
            <a:endParaRPr lang="en-US" sz="2060" dirty="0"/>
          </a:p>
        </p:txBody>
      </p:sp>
      <p:sp>
        <p:nvSpPr>
          <p:cNvPr id="16" name="Shape 12"/>
          <p:cNvSpPr/>
          <p:nvPr/>
        </p:nvSpPr>
        <p:spPr>
          <a:xfrm>
            <a:off x="1097280" y="8503920"/>
            <a:ext cx="10625328" cy="1645920"/>
          </a:xfrm>
          <a:prstGeom prst="roundRect">
            <a:avLst>
              <a:gd name="adj" fmla="val 7778"/>
            </a:avLst>
          </a:prstGeom>
          <a:solidFill>
            <a:srgbClr val="F4F7FB"/>
          </a:solidFill>
          <a:ln w="12700">
            <a:solidFill>
              <a:srgbClr val="DCE4EE"/>
            </a:solidFill>
            <a:prstDash val="solid"/>
          </a:ln>
        </p:spPr>
        <p:txBody>
          <a:bodyPr/>
          <a:lstStyle/>
          <a:p>
            <a:endParaRPr lang="en-US"/>
          </a:p>
        </p:txBody>
      </p:sp>
      <p:sp>
        <p:nvSpPr>
          <p:cNvPr id="17" name="Shape 13"/>
          <p:cNvSpPr/>
          <p:nvPr/>
        </p:nvSpPr>
        <p:spPr>
          <a:xfrm>
            <a:off x="1426464" y="8869680"/>
            <a:ext cx="914400" cy="91440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8" name="Image 2" descr="preencoded.png"/>
          <p:cNvPicPr>
            <a:picLocks noChangeAspect="1"/>
          </p:cNvPicPr>
          <p:nvPr/>
        </p:nvPicPr>
        <p:blipFill>
          <a:blip r:embed="rId5"/>
          <a:stretch>
            <a:fillRect/>
          </a:stretch>
        </p:blipFill>
        <p:spPr>
          <a:xfrm>
            <a:off x="1645920" y="9089136"/>
            <a:ext cx="475488" cy="475488"/>
          </a:xfrm>
          <a:prstGeom prst="rect">
            <a:avLst/>
          </a:prstGeom>
        </p:spPr>
      </p:pic>
      <p:sp>
        <p:nvSpPr>
          <p:cNvPr id="19" name="Text 14"/>
          <p:cNvSpPr/>
          <p:nvPr/>
        </p:nvSpPr>
        <p:spPr>
          <a:xfrm>
            <a:off x="2596896" y="8723376"/>
            <a:ext cx="8869680" cy="548640"/>
          </a:xfrm>
          <a:prstGeom prst="rect">
            <a:avLst/>
          </a:prstGeom>
          <a:noFill/>
          <a:ln/>
        </p:spPr>
        <p:txBody>
          <a:bodyPr wrap="square" lIns="0" tIns="0" rIns="0" bIns="0" rtlCol="0" anchor="ctr"/>
          <a:lstStyle/>
          <a:p>
            <a:r>
              <a:rPr lang="en-US" sz="2700" b="1" dirty="0">
                <a:solidFill>
                  <a:srgbClr val="0B1E3F"/>
                </a:solidFill>
                <a:ea typeface="Calibri" pitchFamily="34" charset="-122"/>
                <a:cs typeface="Calibri" pitchFamily="34" charset="-120"/>
              </a:rPr>
              <a:t>Compensatory Governance Spiral</a:t>
            </a:r>
            <a:endParaRPr lang="en-US" sz="2700" dirty="0"/>
          </a:p>
        </p:txBody>
      </p:sp>
      <p:sp>
        <p:nvSpPr>
          <p:cNvPr id="20" name="Text 15"/>
          <p:cNvSpPr/>
          <p:nvPr/>
        </p:nvSpPr>
        <p:spPr>
          <a:xfrm>
            <a:off x="2596896" y="9272016"/>
            <a:ext cx="8961120" cy="768096"/>
          </a:xfrm>
          <a:prstGeom prst="rect">
            <a:avLst/>
          </a:prstGeom>
          <a:noFill/>
          <a:ln/>
        </p:spPr>
        <p:txBody>
          <a:bodyPr wrap="square" lIns="0" tIns="0" rIns="0" bIns="0" rtlCol="0" anchor="ctr"/>
          <a:lstStyle/>
          <a:p>
            <a:r>
              <a:rPr lang="en-US" sz="2060" dirty="0">
                <a:solidFill>
                  <a:srgbClr val="5B6B82"/>
                </a:solidFill>
                <a:ea typeface="Calibri" pitchFamily="34" charset="-122"/>
                <a:cs typeface="Calibri" pitchFamily="34" charset="-120"/>
              </a:rPr>
              <a:t>Adding inspection stations to a backed-up line — boards multiply; the pipeline gets slower, not safer.</a:t>
            </a:r>
            <a:endParaRPr lang="en-US" sz="2060" dirty="0"/>
          </a:p>
        </p:txBody>
      </p:sp>
      <p:sp>
        <p:nvSpPr>
          <p:cNvPr id="21" name="Shape 16"/>
          <p:cNvSpPr/>
          <p:nvPr/>
        </p:nvSpPr>
        <p:spPr>
          <a:xfrm>
            <a:off x="12655296" y="4846320"/>
            <a:ext cx="10625328" cy="1645920"/>
          </a:xfrm>
          <a:prstGeom prst="roundRect">
            <a:avLst>
              <a:gd name="adj" fmla="val 7778"/>
            </a:avLst>
          </a:prstGeom>
          <a:solidFill>
            <a:srgbClr val="F4F7FB"/>
          </a:solidFill>
          <a:ln w="12700">
            <a:solidFill>
              <a:srgbClr val="DCE4EE"/>
            </a:solidFill>
            <a:prstDash val="solid"/>
          </a:ln>
        </p:spPr>
        <p:txBody>
          <a:bodyPr/>
          <a:lstStyle/>
          <a:p>
            <a:endParaRPr lang="en-US"/>
          </a:p>
        </p:txBody>
      </p:sp>
      <p:sp>
        <p:nvSpPr>
          <p:cNvPr id="22" name="Shape 17"/>
          <p:cNvSpPr/>
          <p:nvPr/>
        </p:nvSpPr>
        <p:spPr>
          <a:xfrm>
            <a:off x="12984480" y="5212080"/>
            <a:ext cx="914400" cy="91440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3" name="Image 3" descr="preencoded.png"/>
          <p:cNvPicPr>
            <a:picLocks noChangeAspect="1"/>
          </p:cNvPicPr>
          <p:nvPr/>
        </p:nvPicPr>
        <p:blipFill>
          <a:blip r:embed="rId6"/>
          <a:stretch>
            <a:fillRect/>
          </a:stretch>
        </p:blipFill>
        <p:spPr>
          <a:xfrm>
            <a:off x="13203936" y="5431536"/>
            <a:ext cx="475488" cy="475488"/>
          </a:xfrm>
          <a:prstGeom prst="rect">
            <a:avLst/>
          </a:prstGeom>
        </p:spPr>
      </p:pic>
      <p:sp>
        <p:nvSpPr>
          <p:cNvPr id="24" name="Text 18"/>
          <p:cNvSpPr/>
          <p:nvPr/>
        </p:nvSpPr>
        <p:spPr>
          <a:xfrm>
            <a:off x="14154912" y="5065776"/>
            <a:ext cx="8869680" cy="548640"/>
          </a:xfrm>
          <a:prstGeom prst="rect">
            <a:avLst/>
          </a:prstGeom>
          <a:noFill/>
          <a:ln/>
        </p:spPr>
        <p:txBody>
          <a:bodyPr wrap="square" lIns="0" tIns="0" rIns="0" bIns="0" rtlCol="0" anchor="ctr"/>
          <a:lstStyle/>
          <a:p>
            <a:r>
              <a:rPr lang="en-US" sz="2700" b="1" dirty="0">
                <a:solidFill>
                  <a:srgbClr val="0B1E3F"/>
                </a:solidFill>
                <a:ea typeface="Calibri" pitchFamily="34" charset="-122"/>
                <a:cs typeface="Calibri" pitchFamily="34" charset="-120"/>
              </a:rPr>
              <a:t>Re-litigation at every review</a:t>
            </a:r>
            <a:endParaRPr lang="en-US" sz="2700" dirty="0"/>
          </a:p>
        </p:txBody>
      </p:sp>
      <p:sp>
        <p:nvSpPr>
          <p:cNvPr id="25" name="Text 19"/>
          <p:cNvSpPr/>
          <p:nvPr/>
        </p:nvSpPr>
        <p:spPr>
          <a:xfrm>
            <a:off x="14154912" y="5614416"/>
            <a:ext cx="8961120" cy="768096"/>
          </a:xfrm>
          <a:prstGeom prst="rect">
            <a:avLst/>
          </a:prstGeom>
          <a:noFill/>
          <a:ln/>
        </p:spPr>
        <p:txBody>
          <a:bodyPr wrap="square" lIns="0" tIns="0" rIns="0" bIns="0" rtlCol="0" anchor="ctr"/>
          <a:lstStyle/>
          <a:p>
            <a:r>
              <a:rPr lang="en-US" sz="2060" dirty="0">
                <a:solidFill>
                  <a:srgbClr val="5B6B82"/>
                </a:solidFill>
                <a:ea typeface="Calibri" pitchFamily="34" charset="-122"/>
                <a:cs typeface="Calibri" pitchFamily="34" charset="-120"/>
              </a:rPr>
              <a:t>Batch-processing failure — decisions recirculate through forums without closing.</a:t>
            </a:r>
            <a:endParaRPr lang="en-US" sz="2060" dirty="0"/>
          </a:p>
        </p:txBody>
      </p:sp>
      <p:sp>
        <p:nvSpPr>
          <p:cNvPr id="26" name="Shape 20"/>
          <p:cNvSpPr/>
          <p:nvPr/>
        </p:nvSpPr>
        <p:spPr>
          <a:xfrm>
            <a:off x="12655296" y="6675120"/>
            <a:ext cx="10625328" cy="1645920"/>
          </a:xfrm>
          <a:prstGeom prst="roundRect">
            <a:avLst>
              <a:gd name="adj" fmla="val 7778"/>
            </a:avLst>
          </a:prstGeom>
          <a:solidFill>
            <a:srgbClr val="F4F7FB"/>
          </a:solidFill>
          <a:ln w="12700">
            <a:solidFill>
              <a:srgbClr val="DCE4EE"/>
            </a:solidFill>
            <a:prstDash val="solid"/>
          </a:ln>
        </p:spPr>
        <p:txBody>
          <a:bodyPr/>
          <a:lstStyle/>
          <a:p>
            <a:endParaRPr lang="en-US"/>
          </a:p>
        </p:txBody>
      </p:sp>
      <p:sp>
        <p:nvSpPr>
          <p:cNvPr id="27" name="Shape 21"/>
          <p:cNvSpPr/>
          <p:nvPr/>
        </p:nvSpPr>
        <p:spPr>
          <a:xfrm>
            <a:off x="12984480" y="7040880"/>
            <a:ext cx="914400" cy="914400"/>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8" name="Image 4" descr="preencoded.png"/>
          <p:cNvPicPr>
            <a:picLocks noChangeAspect="1"/>
          </p:cNvPicPr>
          <p:nvPr/>
        </p:nvPicPr>
        <p:blipFill>
          <a:blip r:embed="rId7"/>
          <a:stretch>
            <a:fillRect/>
          </a:stretch>
        </p:blipFill>
        <p:spPr>
          <a:xfrm>
            <a:off x="13203936" y="7260336"/>
            <a:ext cx="475488" cy="475488"/>
          </a:xfrm>
          <a:prstGeom prst="rect">
            <a:avLst/>
          </a:prstGeom>
        </p:spPr>
      </p:pic>
      <p:sp>
        <p:nvSpPr>
          <p:cNvPr id="29" name="Text 22"/>
          <p:cNvSpPr/>
          <p:nvPr/>
        </p:nvSpPr>
        <p:spPr>
          <a:xfrm>
            <a:off x="14154912" y="6894576"/>
            <a:ext cx="8869680" cy="548640"/>
          </a:xfrm>
          <a:prstGeom prst="rect">
            <a:avLst/>
          </a:prstGeom>
          <a:noFill/>
          <a:ln/>
        </p:spPr>
        <p:txBody>
          <a:bodyPr wrap="square" lIns="0" tIns="0" rIns="0" bIns="0" rtlCol="0" anchor="ctr"/>
          <a:lstStyle/>
          <a:p>
            <a:r>
              <a:rPr lang="en-US" sz="2700" b="1" dirty="0">
                <a:solidFill>
                  <a:srgbClr val="0B1E3F"/>
                </a:solidFill>
                <a:ea typeface="Calibri" pitchFamily="34" charset="-122"/>
                <a:cs typeface="Calibri" pitchFamily="34" charset="-120"/>
              </a:rPr>
              <a:t>Sustainment Surprise</a:t>
            </a:r>
            <a:endParaRPr lang="en-US" sz="2700" dirty="0"/>
          </a:p>
        </p:txBody>
      </p:sp>
      <p:sp>
        <p:nvSpPr>
          <p:cNvPr id="30" name="Text 23"/>
          <p:cNvSpPr/>
          <p:nvPr/>
        </p:nvSpPr>
        <p:spPr>
          <a:xfrm>
            <a:off x="14154912" y="7443216"/>
            <a:ext cx="8961120" cy="768096"/>
          </a:xfrm>
          <a:prstGeom prst="rect">
            <a:avLst/>
          </a:prstGeom>
          <a:noFill/>
          <a:ln/>
        </p:spPr>
        <p:txBody>
          <a:bodyPr wrap="square" lIns="0" tIns="0" rIns="0" bIns="0" rtlCol="0" anchor="ctr"/>
          <a:lstStyle/>
          <a:p>
            <a:r>
              <a:rPr lang="en-US" sz="2060" dirty="0">
                <a:solidFill>
                  <a:srgbClr val="5B6B82"/>
                </a:solidFill>
                <a:ea typeface="Calibri" pitchFamily="34" charset="-122"/>
                <a:cs typeface="Calibri" pitchFamily="34" charset="-120"/>
              </a:rPr>
              <a:t>Missing pull signal — operations and depot data never flowed upstream to shape design.</a:t>
            </a:r>
            <a:endParaRPr lang="en-US" sz="2060" dirty="0"/>
          </a:p>
        </p:txBody>
      </p:sp>
      <p:sp>
        <p:nvSpPr>
          <p:cNvPr id="31" name="Text 24"/>
          <p:cNvSpPr/>
          <p:nvPr/>
        </p:nvSpPr>
        <p:spPr>
          <a:xfrm>
            <a:off x="1097280" y="10698480"/>
            <a:ext cx="22183344" cy="914400"/>
          </a:xfrm>
          <a:prstGeom prst="rect">
            <a:avLst/>
          </a:prstGeom>
          <a:noFill/>
          <a:ln/>
        </p:spPr>
        <p:txBody>
          <a:bodyPr wrap="square" lIns="0" tIns="0" rIns="0" bIns="0" rtlCol="0" anchor="ctr"/>
          <a:lstStyle/>
          <a:p>
            <a:r>
              <a:rPr lang="en-US" sz="2800" i="1" dirty="0">
                <a:solidFill>
                  <a:srgbClr val="AD2B2A"/>
                </a:solidFill>
                <a:ea typeface="Calibri" pitchFamily="34" charset="-122"/>
                <a:cs typeface="Calibri" pitchFamily="34" charset="-120"/>
              </a:rPr>
              <a:t>Each failure mode has a structural intervention — not a faster version of the same governance.</a:t>
            </a:r>
            <a:endParaRPr lang="en-US" sz="2800" dirty="0">
              <a:solidFill>
                <a:srgbClr val="AD2B2A"/>
              </a:solidFill>
            </a:endParaRPr>
          </a:p>
        </p:txBody>
      </p:sp>
      <p:sp>
        <p:nvSpPr>
          <p:cNvPr id="33" name="Text Placeholder 32">
            <a:extLst>
              <a:ext uri="{FF2B5EF4-FFF2-40B4-BE49-F238E27FC236}">
                <a16:creationId xmlns:a16="http://schemas.microsoft.com/office/drawing/2014/main" id="{2149A8B4-4FA1-DEA3-03FA-AF53D4309E1D}"/>
              </a:ext>
            </a:extLst>
          </p:cNvPr>
          <p:cNvSpPr>
            <a:spLocks noGrp="1"/>
          </p:cNvSpPr>
          <p:nvPr>
            <p:ph type="body" sz="quarter" idx="11"/>
          </p:nvPr>
        </p:nvSpPr>
        <p:spPr>
          <a:xfrm>
            <a:off x="1097280" y="238931"/>
            <a:ext cx="14085570" cy="2028781"/>
          </a:xfrm>
        </p:spPr>
        <p:txBody>
          <a:bodyPr/>
          <a:lstStyle/>
          <a:p>
            <a:r>
              <a:rPr lang="en-US" sz="6600" spc="400" dirty="0">
                <a:solidFill>
                  <a:srgbClr val="AD2B2A"/>
                </a:solidFill>
                <a:latin typeface="+mj-lt"/>
                <a:ea typeface="Calibri" pitchFamily="34" charset="-122"/>
                <a:cs typeface="Calibri" pitchFamily="34" charset="-120"/>
              </a:rPr>
              <a:t>THEORETICAL FOUNDATION</a:t>
            </a:r>
            <a:endParaRPr lang="en-US" sz="6600" dirty="0">
              <a:solidFill>
                <a:srgbClr val="AD2B2A"/>
              </a:solidFill>
              <a:latin typeface="+mj-lt"/>
            </a:endParaRPr>
          </a:p>
          <a:p>
            <a:r>
              <a:rPr lang="en-US" sz="4000" b="0" i="1" dirty="0">
                <a:solidFill>
                  <a:schemeClr val="tx1"/>
                </a:solidFill>
                <a:latin typeface="+mj-lt"/>
                <a:ea typeface="Cambria" pitchFamily="34" charset="-122"/>
                <a:cs typeface="Cambria" pitchFamily="34" charset="-120"/>
              </a:rPr>
              <a:t>Lean production, applied to decisions</a:t>
            </a:r>
            <a:endParaRPr lang="en-US" sz="4000" b="0" i="1" dirty="0">
              <a:solidFill>
                <a:schemeClr val="tx1"/>
              </a:solidFill>
              <a:latin typeface="+mj-lt"/>
            </a:endParaRPr>
          </a:p>
          <a:p>
            <a:endParaRPr lang="en-US" dirty="0">
              <a:latin typeface="+mj-lt"/>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768096"/>
            <a:ext cx="22128480" cy="548640"/>
          </a:xfrm>
          <a:prstGeom prst="rect">
            <a:avLst/>
          </a:prstGeom>
          <a:noFill/>
          <a:ln/>
        </p:spPr>
        <p:txBody>
          <a:bodyPr wrap="square" lIns="0" tIns="0" rIns="0" bIns="0" rtlCol="0" anchor="ctr"/>
          <a:lstStyle/>
          <a:p>
            <a:endParaRPr lang="en-US" sz="2300" dirty="0"/>
          </a:p>
        </p:txBody>
      </p:sp>
      <p:sp>
        <p:nvSpPr>
          <p:cNvPr id="4" name="Text 2"/>
          <p:cNvSpPr/>
          <p:nvPr/>
        </p:nvSpPr>
        <p:spPr>
          <a:xfrm>
            <a:off x="1097280" y="3035808"/>
            <a:ext cx="22128480" cy="731520"/>
          </a:xfrm>
          <a:prstGeom prst="rect">
            <a:avLst/>
          </a:prstGeom>
          <a:noFill/>
          <a:ln/>
        </p:spPr>
        <p:txBody>
          <a:bodyPr wrap="square" lIns="0" tIns="0" rIns="0" bIns="0" rtlCol="0" anchor="ctr"/>
          <a:lstStyle/>
          <a:p>
            <a:r>
              <a:rPr lang="en-US" sz="2900" dirty="0">
                <a:solidFill>
                  <a:srgbClr val="5B6B82"/>
                </a:solidFill>
                <a:latin typeface="Calibri" pitchFamily="34" charset="0"/>
                <a:ea typeface="Calibri" pitchFamily="34" charset="-122"/>
                <a:cs typeface="Calibri" pitchFamily="34" charset="-120"/>
              </a:rPr>
              <a:t>Every well-formed decision contains five structural elements. When one is missing, the decision will not stay closed.</a:t>
            </a:r>
            <a:endParaRPr lang="en-US" sz="2900" dirty="0"/>
          </a:p>
        </p:txBody>
      </p:sp>
      <p:sp>
        <p:nvSpPr>
          <p:cNvPr id="5" name="Shape 3"/>
          <p:cNvSpPr/>
          <p:nvPr/>
        </p:nvSpPr>
        <p:spPr>
          <a:xfrm>
            <a:off x="1097281" y="4297680"/>
            <a:ext cx="4173322" cy="5577840"/>
          </a:xfrm>
          <a:prstGeom prst="roundRect">
            <a:avLst>
              <a:gd name="adj" fmla="val 438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6" name="Shape 4"/>
          <p:cNvSpPr/>
          <p:nvPr/>
        </p:nvSpPr>
        <p:spPr>
          <a:xfrm>
            <a:off x="2415844" y="4864608"/>
            <a:ext cx="1536192" cy="1536192"/>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7" name="Image 0" descr="preencoded.png"/>
          <p:cNvPicPr>
            <a:picLocks noChangeAspect="1"/>
          </p:cNvPicPr>
          <p:nvPr/>
        </p:nvPicPr>
        <p:blipFill>
          <a:blip r:embed="rId3"/>
          <a:stretch>
            <a:fillRect/>
          </a:stretch>
        </p:blipFill>
        <p:spPr>
          <a:xfrm>
            <a:off x="2784530" y="5233294"/>
            <a:ext cx="798820" cy="798820"/>
          </a:xfrm>
          <a:prstGeom prst="rect">
            <a:avLst/>
          </a:prstGeom>
        </p:spPr>
      </p:pic>
      <p:sp>
        <p:nvSpPr>
          <p:cNvPr id="8" name="Text 5"/>
          <p:cNvSpPr/>
          <p:nvPr/>
        </p:nvSpPr>
        <p:spPr>
          <a:xfrm>
            <a:off x="1316737" y="6620256"/>
            <a:ext cx="3734410" cy="109728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Question</a:t>
            </a:r>
            <a:endParaRPr lang="en-US" sz="2800" dirty="0"/>
          </a:p>
        </p:txBody>
      </p:sp>
      <p:sp>
        <p:nvSpPr>
          <p:cNvPr id="9" name="Text 6"/>
          <p:cNvSpPr/>
          <p:nvPr/>
        </p:nvSpPr>
        <p:spPr>
          <a:xfrm>
            <a:off x="1389889" y="7680960"/>
            <a:ext cx="3588106" cy="2011680"/>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A bounded choice, stated in one sentence with a finite answer space.</a:t>
            </a:r>
            <a:endParaRPr lang="en-US" sz="2160" dirty="0"/>
          </a:p>
        </p:txBody>
      </p:sp>
      <p:sp>
        <p:nvSpPr>
          <p:cNvPr id="10" name="Shape 7"/>
          <p:cNvSpPr/>
          <p:nvPr/>
        </p:nvSpPr>
        <p:spPr>
          <a:xfrm>
            <a:off x="5599787" y="4297680"/>
            <a:ext cx="4173322" cy="5577840"/>
          </a:xfrm>
          <a:prstGeom prst="roundRect">
            <a:avLst>
              <a:gd name="adj" fmla="val 438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1" name="Shape 8"/>
          <p:cNvSpPr/>
          <p:nvPr/>
        </p:nvSpPr>
        <p:spPr>
          <a:xfrm>
            <a:off x="6918350" y="4864608"/>
            <a:ext cx="1536192" cy="1536192"/>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2" name="Image 1" descr="preencoded.png"/>
          <p:cNvPicPr>
            <a:picLocks noChangeAspect="1"/>
          </p:cNvPicPr>
          <p:nvPr/>
        </p:nvPicPr>
        <p:blipFill>
          <a:blip r:embed="rId4"/>
          <a:stretch>
            <a:fillRect/>
          </a:stretch>
        </p:blipFill>
        <p:spPr>
          <a:xfrm>
            <a:off x="7287036" y="5233294"/>
            <a:ext cx="798820" cy="798820"/>
          </a:xfrm>
          <a:prstGeom prst="rect">
            <a:avLst/>
          </a:prstGeom>
        </p:spPr>
      </p:pic>
      <p:sp>
        <p:nvSpPr>
          <p:cNvPr id="13" name="Text 9"/>
          <p:cNvSpPr/>
          <p:nvPr/>
        </p:nvSpPr>
        <p:spPr>
          <a:xfrm>
            <a:off x="5819243" y="6620256"/>
            <a:ext cx="3734410" cy="109728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Decision Space</a:t>
            </a:r>
            <a:endParaRPr lang="en-US" sz="2800" dirty="0"/>
          </a:p>
        </p:txBody>
      </p:sp>
      <p:sp>
        <p:nvSpPr>
          <p:cNvPr id="14" name="Text 10"/>
          <p:cNvSpPr/>
          <p:nvPr/>
        </p:nvSpPr>
        <p:spPr>
          <a:xfrm>
            <a:off x="5892395" y="7680960"/>
            <a:ext cx="3588106" cy="2011680"/>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The bounded set of alternatives under consideration.</a:t>
            </a:r>
            <a:endParaRPr lang="en-US" sz="2160" dirty="0"/>
          </a:p>
        </p:txBody>
      </p:sp>
      <p:sp>
        <p:nvSpPr>
          <p:cNvPr id="15" name="Shape 11"/>
          <p:cNvSpPr/>
          <p:nvPr/>
        </p:nvSpPr>
        <p:spPr>
          <a:xfrm>
            <a:off x="10102293" y="4297680"/>
            <a:ext cx="4173322" cy="5577840"/>
          </a:xfrm>
          <a:prstGeom prst="roundRect">
            <a:avLst>
              <a:gd name="adj" fmla="val 438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6" name="Shape 12"/>
          <p:cNvSpPr/>
          <p:nvPr/>
        </p:nvSpPr>
        <p:spPr>
          <a:xfrm>
            <a:off x="11420856" y="4864608"/>
            <a:ext cx="1536192" cy="1536192"/>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17" name="Image 2" descr="preencoded.png"/>
          <p:cNvPicPr>
            <a:picLocks noChangeAspect="1"/>
          </p:cNvPicPr>
          <p:nvPr/>
        </p:nvPicPr>
        <p:blipFill>
          <a:blip r:embed="rId5"/>
          <a:stretch>
            <a:fillRect/>
          </a:stretch>
        </p:blipFill>
        <p:spPr>
          <a:xfrm>
            <a:off x="11789542" y="5233294"/>
            <a:ext cx="798820" cy="798820"/>
          </a:xfrm>
          <a:prstGeom prst="rect">
            <a:avLst/>
          </a:prstGeom>
        </p:spPr>
      </p:pic>
      <p:sp>
        <p:nvSpPr>
          <p:cNvPr id="18" name="Text 13"/>
          <p:cNvSpPr/>
          <p:nvPr/>
        </p:nvSpPr>
        <p:spPr>
          <a:xfrm>
            <a:off x="10321749" y="6620256"/>
            <a:ext cx="3734410" cy="109728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Forcing Function</a:t>
            </a:r>
            <a:endParaRPr lang="en-US" sz="2800" dirty="0"/>
          </a:p>
        </p:txBody>
      </p:sp>
      <p:sp>
        <p:nvSpPr>
          <p:cNvPr id="19" name="Text 14"/>
          <p:cNvSpPr/>
          <p:nvPr/>
        </p:nvSpPr>
        <p:spPr>
          <a:xfrm>
            <a:off x="10394901" y="7680960"/>
            <a:ext cx="3588106" cy="2011680"/>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The event or deadline that makes resolution necessary.</a:t>
            </a:r>
            <a:endParaRPr lang="en-US" sz="2160" dirty="0"/>
          </a:p>
        </p:txBody>
      </p:sp>
      <p:sp>
        <p:nvSpPr>
          <p:cNvPr id="20" name="Shape 15"/>
          <p:cNvSpPr/>
          <p:nvPr/>
        </p:nvSpPr>
        <p:spPr>
          <a:xfrm>
            <a:off x="14604797" y="4297680"/>
            <a:ext cx="4173322" cy="5577840"/>
          </a:xfrm>
          <a:prstGeom prst="roundRect">
            <a:avLst>
              <a:gd name="adj" fmla="val 4382"/>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21" name="Shape 16"/>
          <p:cNvSpPr/>
          <p:nvPr/>
        </p:nvSpPr>
        <p:spPr>
          <a:xfrm>
            <a:off x="15923362" y="4864608"/>
            <a:ext cx="1536192" cy="1536192"/>
          </a:xfrm>
          <a:prstGeom prst="ellipse">
            <a:avLst/>
          </a:prstGeom>
          <a:solidFill>
            <a:srgbClr val="0B1E3F"/>
          </a:solidFill>
          <a:ln/>
          <a:effectLst>
            <a:outerShdw blurRad="88900" dist="38100" dir="5400000" algn="bl" rotWithShape="0">
              <a:srgbClr val="000000">
                <a:alpha val="13000"/>
              </a:srgbClr>
            </a:outerShdw>
          </a:effectLst>
        </p:spPr>
        <p:txBody>
          <a:bodyPr/>
          <a:lstStyle/>
          <a:p>
            <a:endParaRPr lang="en-US"/>
          </a:p>
        </p:txBody>
      </p:sp>
      <p:pic>
        <p:nvPicPr>
          <p:cNvPr id="22" name="Image 3" descr="preencoded.png"/>
          <p:cNvPicPr>
            <a:picLocks noChangeAspect="1"/>
          </p:cNvPicPr>
          <p:nvPr/>
        </p:nvPicPr>
        <p:blipFill>
          <a:blip r:embed="rId6"/>
          <a:stretch>
            <a:fillRect/>
          </a:stretch>
        </p:blipFill>
        <p:spPr>
          <a:xfrm>
            <a:off x="16292048" y="5233294"/>
            <a:ext cx="798820" cy="798820"/>
          </a:xfrm>
          <a:prstGeom prst="rect">
            <a:avLst/>
          </a:prstGeom>
        </p:spPr>
      </p:pic>
      <p:sp>
        <p:nvSpPr>
          <p:cNvPr id="23" name="Text 17"/>
          <p:cNvSpPr/>
          <p:nvPr/>
        </p:nvSpPr>
        <p:spPr>
          <a:xfrm>
            <a:off x="14824253" y="6620256"/>
            <a:ext cx="3734410" cy="109728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Resolution + Rationale</a:t>
            </a:r>
            <a:endParaRPr lang="en-US" sz="2800" dirty="0"/>
          </a:p>
        </p:txBody>
      </p:sp>
      <p:sp>
        <p:nvSpPr>
          <p:cNvPr id="24" name="Text 18"/>
          <p:cNvSpPr/>
          <p:nvPr/>
        </p:nvSpPr>
        <p:spPr>
          <a:xfrm>
            <a:off x="14897405" y="7680960"/>
            <a:ext cx="3588106" cy="2011680"/>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The chosen answer and the reasoning that keeps it closed.</a:t>
            </a:r>
            <a:endParaRPr lang="en-US" sz="2160" dirty="0"/>
          </a:p>
        </p:txBody>
      </p:sp>
      <p:sp>
        <p:nvSpPr>
          <p:cNvPr id="25" name="Shape 19"/>
          <p:cNvSpPr/>
          <p:nvPr/>
        </p:nvSpPr>
        <p:spPr>
          <a:xfrm>
            <a:off x="19107303" y="4297680"/>
            <a:ext cx="4173322" cy="5577840"/>
          </a:xfrm>
          <a:prstGeom prst="roundRect">
            <a:avLst>
              <a:gd name="adj" fmla="val 4382"/>
            </a:avLst>
          </a:prstGeom>
          <a:solidFill>
            <a:srgbClr val="0B1E3F"/>
          </a:solidFill>
          <a:ln w="12700">
            <a:solidFill>
              <a:srgbClr val="0B1E3F"/>
            </a:solidFill>
            <a:prstDash val="solid"/>
          </a:ln>
          <a:effectLst>
            <a:outerShdw blurRad="88900" dist="38100" dir="5400000" algn="bl" rotWithShape="0">
              <a:srgbClr val="000000">
                <a:alpha val="13000"/>
              </a:srgbClr>
            </a:outerShdw>
          </a:effectLst>
        </p:spPr>
        <p:txBody>
          <a:bodyPr/>
          <a:lstStyle/>
          <a:p>
            <a:endParaRPr lang="en-US"/>
          </a:p>
        </p:txBody>
      </p:sp>
      <p:sp>
        <p:nvSpPr>
          <p:cNvPr id="26" name="Shape 20"/>
          <p:cNvSpPr/>
          <p:nvPr/>
        </p:nvSpPr>
        <p:spPr>
          <a:xfrm>
            <a:off x="20425868" y="4864608"/>
            <a:ext cx="1536192" cy="1536192"/>
          </a:xfrm>
          <a:prstGeom prst="ellipse">
            <a:avLst/>
          </a:prstGeom>
          <a:solidFill>
            <a:srgbClr val="5E8A1E"/>
          </a:solidFill>
          <a:ln/>
          <a:effectLst>
            <a:outerShdw blurRad="88900" dist="38100" dir="5400000" algn="bl" rotWithShape="0">
              <a:srgbClr val="000000">
                <a:alpha val="13000"/>
              </a:srgbClr>
            </a:outerShdw>
          </a:effectLst>
        </p:spPr>
        <p:txBody>
          <a:bodyPr/>
          <a:lstStyle/>
          <a:p>
            <a:endParaRPr lang="en-US"/>
          </a:p>
        </p:txBody>
      </p:sp>
      <p:pic>
        <p:nvPicPr>
          <p:cNvPr id="27" name="Image 4" descr="preencoded.png"/>
          <p:cNvPicPr>
            <a:picLocks noChangeAspect="1"/>
          </p:cNvPicPr>
          <p:nvPr/>
        </p:nvPicPr>
        <p:blipFill>
          <a:blip r:embed="rId7"/>
          <a:stretch>
            <a:fillRect/>
          </a:stretch>
        </p:blipFill>
        <p:spPr>
          <a:xfrm>
            <a:off x="20794554" y="5233294"/>
            <a:ext cx="798820" cy="798820"/>
          </a:xfrm>
          <a:prstGeom prst="rect">
            <a:avLst/>
          </a:prstGeom>
        </p:spPr>
      </p:pic>
      <p:sp>
        <p:nvSpPr>
          <p:cNvPr id="28" name="Text 21"/>
          <p:cNvSpPr/>
          <p:nvPr/>
        </p:nvSpPr>
        <p:spPr>
          <a:xfrm>
            <a:off x="19326759" y="6620256"/>
            <a:ext cx="3734410" cy="109728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Authority</a:t>
            </a:r>
            <a:endParaRPr lang="en-US" sz="2800" dirty="0"/>
          </a:p>
        </p:txBody>
      </p:sp>
      <p:sp>
        <p:nvSpPr>
          <p:cNvPr id="29" name="Text 22"/>
          <p:cNvSpPr/>
          <p:nvPr/>
        </p:nvSpPr>
        <p:spPr>
          <a:xfrm>
            <a:off x="19399911" y="7680960"/>
            <a:ext cx="3588106" cy="2011680"/>
          </a:xfrm>
          <a:prstGeom prst="rect">
            <a:avLst/>
          </a:prstGeom>
          <a:noFill/>
          <a:ln/>
        </p:spPr>
        <p:txBody>
          <a:bodyPr wrap="square" lIns="0" tIns="0" rIns="0" bIns="0" rtlCol="0" anchor="ctr"/>
          <a:lstStyle/>
          <a:p>
            <a:r>
              <a:rPr lang="en-US" sz="2160" dirty="0">
                <a:solidFill>
                  <a:srgbClr val="EAF0F7"/>
                </a:solidFill>
                <a:latin typeface="Calibri" pitchFamily="34" charset="0"/>
                <a:ea typeface="Calibri" pitchFamily="34" charset="-122"/>
                <a:cs typeface="Calibri" pitchFamily="34" charset="-120"/>
              </a:rPr>
              <a:t>The named individual who can close it — one person, by name.</a:t>
            </a:r>
            <a:endParaRPr lang="en-US" sz="2160" dirty="0"/>
          </a:p>
        </p:txBody>
      </p:sp>
      <p:sp>
        <p:nvSpPr>
          <p:cNvPr id="30" name="Text 23"/>
          <p:cNvSpPr/>
          <p:nvPr/>
        </p:nvSpPr>
        <p:spPr>
          <a:xfrm>
            <a:off x="1097280" y="10332720"/>
            <a:ext cx="22128480" cy="914400"/>
          </a:xfrm>
          <a:prstGeom prst="rect">
            <a:avLst/>
          </a:prstGeom>
          <a:noFill/>
          <a:ln/>
        </p:spPr>
        <p:txBody>
          <a:bodyPr wrap="square" lIns="0" tIns="0" rIns="0" bIns="0" rtlCol="0" anchor="ctr"/>
          <a:lstStyle/>
          <a:p>
            <a:r>
              <a:rPr lang="en-US" sz="2800" i="1" dirty="0">
                <a:solidFill>
                  <a:srgbClr val="AD2B2A"/>
                </a:solidFill>
                <a:latin typeface="Calibri" pitchFamily="34" charset="0"/>
                <a:ea typeface="Calibri" pitchFamily="34" charset="-122"/>
                <a:cs typeface="Calibri" pitchFamily="34" charset="-120"/>
              </a:rPr>
              <a:t>Every re-litigation of a closed decision traces back to at least one missing element.</a:t>
            </a:r>
            <a:endParaRPr lang="en-US" sz="2800" dirty="0">
              <a:solidFill>
                <a:srgbClr val="AD2B2A"/>
              </a:solidFill>
            </a:endParaRPr>
          </a:p>
        </p:txBody>
      </p:sp>
      <p:sp>
        <p:nvSpPr>
          <p:cNvPr id="32" name="Text Placeholder 31">
            <a:extLst>
              <a:ext uri="{FF2B5EF4-FFF2-40B4-BE49-F238E27FC236}">
                <a16:creationId xmlns:a16="http://schemas.microsoft.com/office/drawing/2014/main" id="{BE0FCA23-00F2-DC7B-EFA0-FD18E056DE49}"/>
              </a:ext>
            </a:extLst>
          </p:cNvPr>
          <p:cNvSpPr>
            <a:spLocks noGrp="1"/>
          </p:cNvSpPr>
          <p:nvPr>
            <p:ph type="body" sz="quarter" idx="11"/>
          </p:nvPr>
        </p:nvSpPr>
        <p:spPr>
          <a:xfrm>
            <a:off x="723285" y="183020"/>
            <a:ext cx="11659215" cy="1857155"/>
          </a:xfrm>
        </p:spPr>
        <p:txBody>
          <a:bodyPr/>
          <a:lstStyle/>
          <a:p>
            <a:r>
              <a:rPr lang="en-US" sz="6600" spc="400" dirty="0">
                <a:solidFill>
                  <a:srgbClr val="AD2B2A"/>
                </a:solidFill>
                <a:latin typeface="+mj-lt"/>
                <a:ea typeface="Calibri" pitchFamily="34" charset="-122"/>
                <a:cs typeface="Calibri" pitchFamily="34" charset="-120"/>
              </a:rPr>
              <a:t>DECISION ONTOLOGY</a:t>
            </a:r>
          </a:p>
          <a:p>
            <a:r>
              <a:rPr lang="en-US" sz="4000" b="0" i="1" dirty="0">
                <a:solidFill>
                  <a:schemeClr val="tx1"/>
                </a:solidFill>
                <a:latin typeface="+mj-lt"/>
                <a:ea typeface="Cambria" pitchFamily="34" charset="-122"/>
                <a:cs typeface="Cambria" pitchFamily="34" charset="-120"/>
              </a:rPr>
              <a:t>Engineering the decision object</a:t>
            </a:r>
            <a:endParaRPr lang="en-US" sz="4000" b="0" i="1" dirty="0">
              <a:solidFill>
                <a:schemeClr val="tx1"/>
              </a:solidFill>
              <a:latin typeface="+mj-lt"/>
            </a:endParaRPr>
          </a:p>
          <a:p>
            <a:endParaRPr lang="en-US" dirty="0">
              <a:solidFill>
                <a:srgbClr val="AD2B2A"/>
              </a:solidFill>
              <a:latin typeface="+mj-lt"/>
            </a:endParaRPr>
          </a:p>
          <a:p>
            <a:endParaRPr lang="en-US" dirty="0">
              <a:solidFill>
                <a:srgbClr val="AD2B2A"/>
              </a:solidFill>
              <a:latin typeface="+mj-lt"/>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097280" y="3035808"/>
            <a:ext cx="22128480" cy="731520"/>
          </a:xfrm>
          <a:prstGeom prst="rect">
            <a:avLst/>
          </a:prstGeom>
          <a:noFill/>
          <a:ln/>
        </p:spPr>
        <p:txBody>
          <a:bodyPr wrap="square" lIns="0" tIns="0" rIns="0" bIns="0" rtlCol="0" anchor="ctr"/>
          <a:lstStyle/>
          <a:p>
            <a:r>
              <a:rPr lang="en-US" sz="2800" dirty="0">
                <a:solidFill>
                  <a:srgbClr val="5B6B82"/>
                </a:solidFill>
                <a:latin typeface="Calibri" pitchFamily="34" charset="0"/>
                <a:ea typeface="Calibri" pitchFamily="34" charset="-122"/>
                <a:cs typeface="Calibri" pitchFamily="34" charset="-120"/>
              </a:rPr>
              <a:t>Every decision is in exactly one state. The state sets the carrying cost, the risk exposure, and the right management action.</a:t>
            </a:r>
            <a:endParaRPr lang="en-US" sz="2800" dirty="0"/>
          </a:p>
        </p:txBody>
      </p:sp>
      <p:sp>
        <p:nvSpPr>
          <p:cNvPr id="5" name="Shape 3"/>
          <p:cNvSpPr/>
          <p:nvPr/>
        </p:nvSpPr>
        <p:spPr>
          <a:xfrm>
            <a:off x="1097280" y="4572000"/>
            <a:ext cx="3453384" cy="4572000"/>
          </a:xfrm>
          <a:prstGeom prst="roundRect">
            <a:avLst>
              <a:gd name="adj" fmla="val 4766"/>
            </a:avLst>
          </a:prstGeom>
          <a:solidFill>
            <a:srgbClr val="FBE9E7"/>
          </a:solidFill>
          <a:ln w="15875">
            <a:solidFill>
              <a:srgbClr val="E08A6F"/>
            </a:solidFill>
            <a:prstDash val="solid"/>
          </a:ln>
          <a:effectLst>
            <a:outerShdw blurRad="88900" dist="38100" dir="5400000" algn="bl" rotWithShape="0">
              <a:srgbClr val="000000">
                <a:alpha val="13000"/>
              </a:srgbClr>
            </a:outerShdw>
          </a:effectLst>
        </p:spPr>
        <p:txBody>
          <a:bodyPr/>
          <a:lstStyle/>
          <a:p>
            <a:endParaRPr lang="en-US"/>
          </a:p>
        </p:txBody>
      </p:sp>
      <p:sp>
        <p:nvSpPr>
          <p:cNvPr id="6" name="Shape 4"/>
          <p:cNvSpPr/>
          <p:nvPr/>
        </p:nvSpPr>
        <p:spPr>
          <a:xfrm>
            <a:off x="2458212" y="4937760"/>
            <a:ext cx="731520" cy="731520"/>
          </a:xfrm>
          <a:prstGeom prst="ellipse">
            <a:avLst/>
          </a:prstGeom>
          <a:solidFill>
            <a:srgbClr val="5B6B82"/>
          </a:solidFill>
          <a:ln/>
        </p:spPr>
        <p:txBody>
          <a:bodyPr/>
          <a:lstStyle/>
          <a:p>
            <a:endParaRPr lang="en-US"/>
          </a:p>
        </p:txBody>
      </p:sp>
      <p:sp>
        <p:nvSpPr>
          <p:cNvPr id="7" name="Text 5"/>
          <p:cNvSpPr/>
          <p:nvPr/>
        </p:nvSpPr>
        <p:spPr>
          <a:xfrm>
            <a:off x="2458212"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1</a:t>
            </a:r>
            <a:endParaRPr lang="en-US" sz="2800" dirty="0"/>
          </a:p>
        </p:txBody>
      </p:sp>
      <p:sp>
        <p:nvSpPr>
          <p:cNvPr id="8" name="Text 6"/>
          <p:cNvSpPr/>
          <p:nvPr/>
        </p:nvSpPr>
        <p:spPr>
          <a:xfrm>
            <a:off x="1188720" y="5852160"/>
            <a:ext cx="3270504" cy="640080"/>
          </a:xfrm>
          <a:prstGeom prst="rect">
            <a:avLst/>
          </a:prstGeom>
          <a:noFill/>
          <a:ln/>
        </p:spPr>
        <p:txBody>
          <a:bodyPr wrap="square" lIns="0" tIns="0" rIns="0" bIns="0" rtlCol="0" anchor="ctr"/>
          <a:lstStyle/>
          <a:p>
            <a:r>
              <a:rPr lang="en-US" sz="2600" b="1" dirty="0">
                <a:solidFill>
                  <a:srgbClr val="5B6B82"/>
                </a:solidFill>
                <a:latin typeface="Calibri" pitchFamily="34" charset="0"/>
                <a:ea typeface="Calibri" pitchFamily="34" charset="-122"/>
                <a:cs typeface="Calibri" pitchFamily="34" charset="-120"/>
              </a:rPr>
              <a:t>LATENT</a:t>
            </a:r>
            <a:endParaRPr lang="en-US" sz="2600" dirty="0"/>
          </a:p>
        </p:txBody>
      </p:sp>
      <p:sp>
        <p:nvSpPr>
          <p:cNvPr id="9" name="Text 7"/>
          <p:cNvSpPr/>
          <p:nvPr/>
        </p:nvSpPr>
        <p:spPr>
          <a:xfrm>
            <a:off x="1280160"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Shaping outcomes, never declared. The CDR-ambush mechanism — the most dangerous state.</a:t>
            </a:r>
            <a:endParaRPr lang="en-US" sz="1960" dirty="0"/>
          </a:p>
        </p:txBody>
      </p:sp>
      <p:sp>
        <p:nvSpPr>
          <p:cNvPr id="10" name="Shape 8"/>
          <p:cNvSpPr/>
          <p:nvPr/>
        </p:nvSpPr>
        <p:spPr>
          <a:xfrm>
            <a:off x="4550664" y="6858000"/>
            <a:ext cx="292608" cy="0"/>
          </a:xfrm>
          <a:prstGeom prst="line">
            <a:avLst/>
          </a:prstGeom>
          <a:noFill/>
          <a:ln w="19050">
            <a:solidFill>
              <a:srgbClr val="8A98AB"/>
            </a:solidFill>
            <a:prstDash val="solid"/>
          </a:ln>
        </p:spPr>
        <p:txBody>
          <a:bodyPr/>
          <a:lstStyle/>
          <a:p>
            <a:endParaRPr lang="en-US"/>
          </a:p>
        </p:txBody>
      </p:sp>
      <p:sp>
        <p:nvSpPr>
          <p:cNvPr id="11" name="Shape 9"/>
          <p:cNvSpPr/>
          <p:nvPr/>
        </p:nvSpPr>
        <p:spPr>
          <a:xfrm>
            <a:off x="4843272" y="4572000"/>
            <a:ext cx="3453384" cy="4572000"/>
          </a:xfrm>
          <a:prstGeom prst="roundRect">
            <a:avLst>
              <a:gd name="adj" fmla="val 4766"/>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2" name="Shape 10"/>
          <p:cNvSpPr/>
          <p:nvPr/>
        </p:nvSpPr>
        <p:spPr>
          <a:xfrm>
            <a:off x="6204204" y="4937760"/>
            <a:ext cx="731520" cy="731520"/>
          </a:xfrm>
          <a:prstGeom prst="ellipse">
            <a:avLst/>
          </a:prstGeom>
          <a:solidFill>
            <a:srgbClr val="0B1E3F"/>
          </a:solidFill>
          <a:ln/>
        </p:spPr>
        <p:txBody>
          <a:bodyPr/>
          <a:lstStyle/>
          <a:p>
            <a:endParaRPr lang="en-US"/>
          </a:p>
        </p:txBody>
      </p:sp>
      <p:sp>
        <p:nvSpPr>
          <p:cNvPr id="13" name="Text 11"/>
          <p:cNvSpPr/>
          <p:nvPr/>
        </p:nvSpPr>
        <p:spPr>
          <a:xfrm>
            <a:off x="6204204"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2</a:t>
            </a:r>
            <a:endParaRPr lang="en-US" sz="2800" dirty="0"/>
          </a:p>
        </p:txBody>
      </p:sp>
      <p:sp>
        <p:nvSpPr>
          <p:cNvPr id="14" name="Text 12"/>
          <p:cNvSpPr/>
          <p:nvPr/>
        </p:nvSpPr>
        <p:spPr>
          <a:xfrm>
            <a:off x="4934712" y="5852160"/>
            <a:ext cx="3270504" cy="640080"/>
          </a:xfrm>
          <a:prstGeom prst="rect">
            <a:avLst/>
          </a:prstGeom>
          <a:noFill/>
          <a:ln/>
        </p:spPr>
        <p:txBody>
          <a:bodyPr wrap="square" lIns="0" tIns="0" rIns="0" bIns="0" rtlCol="0" anchor="ctr"/>
          <a:lstStyle/>
          <a:p>
            <a:r>
              <a:rPr lang="en-US" sz="2600" b="1" dirty="0">
                <a:solidFill>
                  <a:srgbClr val="0B1E3F"/>
                </a:solidFill>
                <a:latin typeface="Calibri" pitchFamily="34" charset="0"/>
                <a:ea typeface="Calibri" pitchFamily="34" charset="-122"/>
                <a:cs typeface="Calibri" pitchFamily="34" charset="-120"/>
              </a:rPr>
              <a:t>DECLARED</a:t>
            </a:r>
            <a:endParaRPr lang="en-US" sz="2600" dirty="0"/>
          </a:p>
        </p:txBody>
      </p:sp>
      <p:sp>
        <p:nvSpPr>
          <p:cNvPr id="15" name="Text 13"/>
          <p:cNvSpPr/>
          <p:nvPr/>
        </p:nvSpPr>
        <p:spPr>
          <a:xfrm>
            <a:off x="5026152"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Named, bounded, owned, in the register. A forcing function assigned.</a:t>
            </a:r>
            <a:endParaRPr lang="en-US" sz="1960" dirty="0"/>
          </a:p>
        </p:txBody>
      </p:sp>
      <p:sp>
        <p:nvSpPr>
          <p:cNvPr id="16" name="Shape 14"/>
          <p:cNvSpPr/>
          <p:nvPr/>
        </p:nvSpPr>
        <p:spPr>
          <a:xfrm>
            <a:off x="8296656" y="6858000"/>
            <a:ext cx="292608" cy="0"/>
          </a:xfrm>
          <a:prstGeom prst="line">
            <a:avLst/>
          </a:prstGeom>
          <a:noFill/>
          <a:ln w="19050">
            <a:solidFill>
              <a:srgbClr val="8A98AB"/>
            </a:solidFill>
            <a:prstDash val="solid"/>
          </a:ln>
        </p:spPr>
        <p:txBody>
          <a:bodyPr/>
          <a:lstStyle/>
          <a:p>
            <a:endParaRPr lang="en-US"/>
          </a:p>
        </p:txBody>
      </p:sp>
      <p:sp>
        <p:nvSpPr>
          <p:cNvPr id="17" name="Shape 15"/>
          <p:cNvSpPr/>
          <p:nvPr/>
        </p:nvSpPr>
        <p:spPr>
          <a:xfrm>
            <a:off x="8589264" y="4572000"/>
            <a:ext cx="3453384" cy="4572000"/>
          </a:xfrm>
          <a:prstGeom prst="roundRect">
            <a:avLst>
              <a:gd name="adj" fmla="val 4766"/>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18" name="Shape 16"/>
          <p:cNvSpPr/>
          <p:nvPr/>
        </p:nvSpPr>
        <p:spPr>
          <a:xfrm>
            <a:off x="9950196" y="4937760"/>
            <a:ext cx="731520" cy="731520"/>
          </a:xfrm>
          <a:prstGeom prst="ellipse">
            <a:avLst/>
          </a:prstGeom>
          <a:solidFill>
            <a:srgbClr val="0B1E3F"/>
          </a:solidFill>
          <a:ln/>
        </p:spPr>
        <p:txBody>
          <a:bodyPr/>
          <a:lstStyle/>
          <a:p>
            <a:endParaRPr lang="en-US"/>
          </a:p>
        </p:txBody>
      </p:sp>
      <p:sp>
        <p:nvSpPr>
          <p:cNvPr id="19" name="Text 17"/>
          <p:cNvSpPr/>
          <p:nvPr/>
        </p:nvSpPr>
        <p:spPr>
          <a:xfrm>
            <a:off x="9950196"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3</a:t>
            </a:r>
            <a:endParaRPr lang="en-US" sz="2800" dirty="0"/>
          </a:p>
        </p:txBody>
      </p:sp>
      <p:sp>
        <p:nvSpPr>
          <p:cNvPr id="20" name="Text 18"/>
          <p:cNvSpPr/>
          <p:nvPr/>
        </p:nvSpPr>
        <p:spPr>
          <a:xfrm>
            <a:off x="8680704" y="5852160"/>
            <a:ext cx="3270504" cy="640080"/>
          </a:xfrm>
          <a:prstGeom prst="rect">
            <a:avLst/>
          </a:prstGeom>
          <a:noFill/>
          <a:ln/>
        </p:spPr>
        <p:txBody>
          <a:bodyPr wrap="square" lIns="0" tIns="0" rIns="0" bIns="0" rtlCol="0" anchor="ctr"/>
          <a:lstStyle/>
          <a:p>
            <a:r>
              <a:rPr lang="en-US" sz="2600" b="1" dirty="0">
                <a:solidFill>
                  <a:srgbClr val="0B1E3F"/>
                </a:solidFill>
                <a:latin typeface="Calibri" pitchFamily="34" charset="0"/>
                <a:ea typeface="Calibri" pitchFamily="34" charset="-122"/>
                <a:cs typeface="Calibri" pitchFamily="34" charset="-120"/>
              </a:rPr>
              <a:t>ACTIVE</a:t>
            </a:r>
            <a:endParaRPr lang="en-US" sz="2600" dirty="0"/>
          </a:p>
        </p:txBody>
      </p:sp>
      <p:sp>
        <p:nvSpPr>
          <p:cNvPr id="21" name="Text 19"/>
          <p:cNvSpPr/>
          <p:nvPr/>
        </p:nvSpPr>
        <p:spPr>
          <a:xfrm>
            <a:off x="8772144"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Analysis underway. In the pipeline. Cycle time accumulating.</a:t>
            </a:r>
            <a:endParaRPr lang="en-US" sz="1960" dirty="0"/>
          </a:p>
        </p:txBody>
      </p:sp>
      <p:sp>
        <p:nvSpPr>
          <p:cNvPr id="22" name="Shape 20"/>
          <p:cNvSpPr/>
          <p:nvPr/>
        </p:nvSpPr>
        <p:spPr>
          <a:xfrm>
            <a:off x="12042648" y="6858000"/>
            <a:ext cx="292608" cy="0"/>
          </a:xfrm>
          <a:prstGeom prst="line">
            <a:avLst/>
          </a:prstGeom>
          <a:noFill/>
          <a:ln w="19050">
            <a:solidFill>
              <a:srgbClr val="8A98AB"/>
            </a:solidFill>
            <a:prstDash val="solid"/>
          </a:ln>
        </p:spPr>
        <p:txBody>
          <a:bodyPr/>
          <a:lstStyle/>
          <a:p>
            <a:endParaRPr lang="en-US"/>
          </a:p>
        </p:txBody>
      </p:sp>
      <p:sp>
        <p:nvSpPr>
          <p:cNvPr id="23" name="Shape 21"/>
          <p:cNvSpPr/>
          <p:nvPr/>
        </p:nvSpPr>
        <p:spPr>
          <a:xfrm>
            <a:off x="12335256" y="4572000"/>
            <a:ext cx="3453384" cy="4572000"/>
          </a:xfrm>
          <a:prstGeom prst="roundRect">
            <a:avLst>
              <a:gd name="adj" fmla="val 4766"/>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24" name="Shape 22"/>
          <p:cNvSpPr/>
          <p:nvPr/>
        </p:nvSpPr>
        <p:spPr>
          <a:xfrm>
            <a:off x="13696188" y="4937760"/>
            <a:ext cx="731520" cy="731520"/>
          </a:xfrm>
          <a:prstGeom prst="ellipse">
            <a:avLst/>
          </a:prstGeom>
          <a:solidFill>
            <a:srgbClr val="0B1E3F"/>
          </a:solidFill>
          <a:ln/>
        </p:spPr>
        <p:txBody>
          <a:bodyPr/>
          <a:lstStyle/>
          <a:p>
            <a:endParaRPr lang="en-US"/>
          </a:p>
        </p:txBody>
      </p:sp>
      <p:sp>
        <p:nvSpPr>
          <p:cNvPr id="25" name="Text 23"/>
          <p:cNvSpPr/>
          <p:nvPr/>
        </p:nvSpPr>
        <p:spPr>
          <a:xfrm>
            <a:off x="13696188"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4</a:t>
            </a:r>
            <a:endParaRPr lang="en-US" sz="2800" dirty="0"/>
          </a:p>
        </p:txBody>
      </p:sp>
      <p:sp>
        <p:nvSpPr>
          <p:cNvPr id="26" name="Text 24"/>
          <p:cNvSpPr/>
          <p:nvPr/>
        </p:nvSpPr>
        <p:spPr>
          <a:xfrm>
            <a:off x="12426696" y="5852160"/>
            <a:ext cx="3270504" cy="640080"/>
          </a:xfrm>
          <a:prstGeom prst="rect">
            <a:avLst/>
          </a:prstGeom>
          <a:noFill/>
          <a:ln/>
        </p:spPr>
        <p:txBody>
          <a:bodyPr wrap="square" lIns="0" tIns="0" rIns="0" bIns="0" rtlCol="0" anchor="ctr"/>
          <a:lstStyle/>
          <a:p>
            <a:r>
              <a:rPr lang="en-US" sz="2600" b="1" dirty="0">
                <a:solidFill>
                  <a:srgbClr val="0B1E3F"/>
                </a:solidFill>
                <a:latin typeface="Calibri" pitchFamily="34" charset="0"/>
                <a:ea typeface="Calibri" pitchFamily="34" charset="-122"/>
                <a:cs typeface="Calibri" pitchFamily="34" charset="-120"/>
              </a:rPr>
              <a:t>DEFERRED</a:t>
            </a:r>
            <a:endParaRPr lang="en-US" sz="2600" dirty="0"/>
          </a:p>
        </p:txBody>
      </p:sp>
      <p:sp>
        <p:nvSpPr>
          <p:cNvPr id="27" name="Text 25"/>
          <p:cNvSpPr/>
          <p:nvPr/>
        </p:nvSpPr>
        <p:spPr>
          <a:xfrm>
            <a:off x="12518136"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Deliberately postponed — with rationale, risk, revisit trigger, and owner.</a:t>
            </a:r>
            <a:endParaRPr lang="en-US" sz="1960" dirty="0"/>
          </a:p>
        </p:txBody>
      </p:sp>
      <p:sp>
        <p:nvSpPr>
          <p:cNvPr id="28" name="Shape 26"/>
          <p:cNvSpPr/>
          <p:nvPr/>
        </p:nvSpPr>
        <p:spPr>
          <a:xfrm>
            <a:off x="15788640" y="6858000"/>
            <a:ext cx="292608" cy="0"/>
          </a:xfrm>
          <a:prstGeom prst="line">
            <a:avLst/>
          </a:prstGeom>
          <a:noFill/>
          <a:ln w="19050">
            <a:solidFill>
              <a:srgbClr val="8A98AB"/>
            </a:solidFill>
            <a:prstDash val="solid"/>
          </a:ln>
        </p:spPr>
        <p:txBody>
          <a:bodyPr/>
          <a:lstStyle/>
          <a:p>
            <a:endParaRPr lang="en-US"/>
          </a:p>
        </p:txBody>
      </p:sp>
      <p:sp>
        <p:nvSpPr>
          <p:cNvPr id="29" name="Shape 27"/>
          <p:cNvSpPr/>
          <p:nvPr/>
        </p:nvSpPr>
        <p:spPr>
          <a:xfrm>
            <a:off x="16081248" y="4572000"/>
            <a:ext cx="3453384" cy="4572000"/>
          </a:xfrm>
          <a:prstGeom prst="roundRect">
            <a:avLst>
              <a:gd name="adj" fmla="val 4766"/>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30" name="Shape 28"/>
          <p:cNvSpPr/>
          <p:nvPr/>
        </p:nvSpPr>
        <p:spPr>
          <a:xfrm>
            <a:off x="17442180" y="4937760"/>
            <a:ext cx="731520" cy="731520"/>
          </a:xfrm>
          <a:prstGeom prst="ellipse">
            <a:avLst/>
          </a:prstGeom>
          <a:solidFill>
            <a:srgbClr val="5E8A1E"/>
          </a:solidFill>
          <a:ln/>
        </p:spPr>
        <p:txBody>
          <a:bodyPr/>
          <a:lstStyle/>
          <a:p>
            <a:endParaRPr lang="en-US"/>
          </a:p>
        </p:txBody>
      </p:sp>
      <p:sp>
        <p:nvSpPr>
          <p:cNvPr id="31" name="Text 29"/>
          <p:cNvSpPr/>
          <p:nvPr/>
        </p:nvSpPr>
        <p:spPr>
          <a:xfrm>
            <a:off x="17442180"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5</a:t>
            </a:r>
            <a:endParaRPr lang="en-US" sz="2800" dirty="0"/>
          </a:p>
        </p:txBody>
      </p:sp>
      <p:sp>
        <p:nvSpPr>
          <p:cNvPr id="32" name="Text 30"/>
          <p:cNvSpPr/>
          <p:nvPr/>
        </p:nvSpPr>
        <p:spPr>
          <a:xfrm>
            <a:off x="16172688" y="5852160"/>
            <a:ext cx="3270504" cy="640080"/>
          </a:xfrm>
          <a:prstGeom prst="rect">
            <a:avLst/>
          </a:prstGeom>
          <a:noFill/>
          <a:ln/>
        </p:spPr>
        <p:txBody>
          <a:bodyPr wrap="square" lIns="0" tIns="0" rIns="0" bIns="0" rtlCol="0" anchor="ctr"/>
          <a:lstStyle/>
          <a:p>
            <a:r>
              <a:rPr lang="en-US" sz="2600" b="1" dirty="0">
                <a:solidFill>
                  <a:srgbClr val="5E8A1E"/>
                </a:solidFill>
                <a:latin typeface="Calibri" pitchFamily="34" charset="0"/>
                <a:ea typeface="Calibri" pitchFamily="34" charset="-122"/>
                <a:cs typeface="Calibri" pitchFamily="34" charset="-120"/>
              </a:rPr>
              <a:t>CLOSED</a:t>
            </a:r>
            <a:endParaRPr lang="en-US" sz="2600" dirty="0"/>
          </a:p>
        </p:txBody>
      </p:sp>
      <p:sp>
        <p:nvSpPr>
          <p:cNvPr id="33" name="Text 31"/>
          <p:cNvSpPr/>
          <p:nvPr/>
        </p:nvSpPr>
        <p:spPr>
          <a:xfrm>
            <a:off x="16264128"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Resolved. Rationale captured, authority confirmed, downstream notified.</a:t>
            </a:r>
            <a:endParaRPr lang="en-US" sz="1960" dirty="0"/>
          </a:p>
        </p:txBody>
      </p:sp>
      <p:sp>
        <p:nvSpPr>
          <p:cNvPr id="34" name="Shape 32"/>
          <p:cNvSpPr/>
          <p:nvPr/>
        </p:nvSpPr>
        <p:spPr>
          <a:xfrm>
            <a:off x="19534632" y="6858000"/>
            <a:ext cx="292608" cy="0"/>
          </a:xfrm>
          <a:prstGeom prst="line">
            <a:avLst/>
          </a:prstGeom>
          <a:noFill/>
          <a:ln w="19050">
            <a:solidFill>
              <a:srgbClr val="8A98AB"/>
            </a:solidFill>
            <a:prstDash val="solid"/>
          </a:ln>
        </p:spPr>
        <p:txBody>
          <a:bodyPr/>
          <a:lstStyle/>
          <a:p>
            <a:endParaRPr lang="en-US"/>
          </a:p>
        </p:txBody>
      </p:sp>
      <p:sp>
        <p:nvSpPr>
          <p:cNvPr id="35" name="Shape 33"/>
          <p:cNvSpPr/>
          <p:nvPr/>
        </p:nvSpPr>
        <p:spPr>
          <a:xfrm>
            <a:off x="19827240" y="4572000"/>
            <a:ext cx="3453384" cy="4572000"/>
          </a:xfrm>
          <a:prstGeom prst="roundRect">
            <a:avLst>
              <a:gd name="adj" fmla="val 4766"/>
            </a:avLst>
          </a:prstGeom>
          <a:solidFill>
            <a:srgbClr val="F4F7FB"/>
          </a:solidFill>
          <a:ln w="12700">
            <a:solidFill>
              <a:srgbClr val="DCE4EE"/>
            </a:solidFill>
            <a:prstDash val="solid"/>
          </a:ln>
          <a:effectLst>
            <a:outerShdw blurRad="88900" dist="38100" dir="5400000" algn="bl" rotWithShape="0">
              <a:srgbClr val="000000">
                <a:alpha val="13000"/>
              </a:srgbClr>
            </a:outerShdw>
          </a:effectLst>
        </p:spPr>
        <p:txBody>
          <a:bodyPr/>
          <a:lstStyle/>
          <a:p>
            <a:endParaRPr lang="en-US"/>
          </a:p>
        </p:txBody>
      </p:sp>
      <p:sp>
        <p:nvSpPr>
          <p:cNvPr id="36" name="Shape 34"/>
          <p:cNvSpPr/>
          <p:nvPr/>
        </p:nvSpPr>
        <p:spPr>
          <a:xfrm>
            <a:off x="21188172" y="4937760"/>
            <a:ext cx="731520" cy="731520"/>
          </a:xfrm>
          <a:prstGeom prst="ellipse">
            <a:avLst/>
          </a:prstGeom>
          <a:solidFill>
            <a:srgbClr val="0B1E3F"/>
          </a:solidFill>
          <a:ln/>
        </p:spPr>
        <p:txBody>
          <a:bodyPr/>
          <a:lstStyle/>
          <a:p>
            <a:endParaRPr lang="en-US"/>
          </a:p>
        </p:txBody>
      </p:sp>
      <p:sp>
        <p:nvSpPr>
          <p:cNvPr id="37" name="Text 35"/>
          <p:cNvSpPr/>
          <p:nvPr/>
        </p:nvSpPr>
        <p:spPr>
          <a:xfrm>
            <a:off x="21188172" y="4937760"/>
            <a:ext cx="731520" cy="731520"/>
          </a:xfrm>
          <a:prstGeom prst="rect">
            <a:avLst/>
          </a:prstGeom>
          <a:noFill/>
          <a:ln/>
        </p:spPr>
        <p:txBody>
          <a:bodyPr wrap="square" lIns="0" tIns="0" rIns="0" bIns="0" rtlCol="0" anchor="ctr"/>
          <a:lstStyle/>
          <a:p>
            <a:r>
              <a:rPr lang="en-US" sz="2800" b="1" dirty="0">
                <a:solidFill>
                  <a:srgbClr val="FFFFFF"/>
                </a:solidFill>
                <a:latin typeface="Calibri" pitchFamily="34" charset="0"/>
                <a:ea typeface="Calibri" pitchFamily="34" charset="-122"/>
                <a:cs typeface="Calibri" pitchFamily="34" charset="-120"/>
              </a:rPr>
              <a:t>6</a:t>
            </a:r>
            <a:endParaRPr lang="en-US" sz="2800" dirty="0"/>
          </a:p>
        </p:txBody>
      </p:sp>
      <p:sp>
        <p:nvSpPr>
          <p:cNvPr id="38" name="Text 36"/>
          <p:cNvSpPr/>
          <p:nvPr/>
        </p:nvSpPr>
        <p:spPr>
          <a:xfrm>
            <a:off x="19918680" y="5852160"/>
            <a:ext cx="3270504" cy="640080"/>
          </a:xfrm>
          <a:prstGeom prst="rect">
            <a:avLst/>
          </a:prstGeom>
          <a:noFill/>
          <a:ln/>
        </p:spPr>
        <p:txBody>
          <a:bodyPr wrap="square" lIns="0" tIns="0" rIns="0" bIns="0" rtlCol="0" anchor="ctr"/>
          <a:lstStyle/>
          <a:p>
            <a:r>
              <a:rPr lang="en-US" sz="2600" b="1" dirty="0">
                <a:solidFill>
                  <a:srgbClr val="0B1E3F"/>
                </a:solidFill>
                <a:latin typeface="Calibri" pitchFamily="34" charset="0"/>
                <a:ea typeface="Calibri" pitchFamily="34" charset="-122"/>
                <a:cs typeface="Calibri" pitchFamily="34" charset="-120"/>
              </a:rPr>
              <a:t>REOPENED</a:t>
            </a:r>
            <a:endParaRPr lang="en-US" sz="2600" dirty="0"/>
          </a:p>
        </p:txBody>
      </p:sp>
      <p:sp>
        <p:nvSpPr>
          <p:cNvPr id="39" name="Text 37"/>
          <p:cNvSpPr/>
          <p:nvPr/>
        </p:nvSpPr>
        <p:spPr>
          <a:xfrm>
            <a:off x="20010120" y="6547104"/>
            <a:ext cx="3087624" cy="2377440"/>
          </a:xfrm>
          <a:prstGeom prst="rect">
            <a:avLst/>
          </a:prstGeom>
          <a:noFill/>
          <a:ln/>
        </p:spPr>
        <p:txBody>
          <a:bodyPr wrap="square" lIns="0" tIns="0" rIns="0" bIns="0" rtlCol="0" anchor="ctr"/>
          <a:lstStyle/>
          <a:p>
            <a:r>
              <a:rPr lang="en-US" sz="1960" dirty="0">
                <a:solidFill>
                  <a:srgbClr val="5B6B82"/>
                </a:solidFill>
                <a:latin typeface="Calibri" pitchFamily="34" charset="0"/>
                <a:ea typeface="Calibri" pitchFamily="34" charset="-122"/>
                <a:cs typeface="Calibri" pitchFamily="34" charset="-120"/>
              </a:rPr>
              <a:t>Returned to Active by new information. Normal when managed; pathological when recurrent.</a:t>
            </a:r>
            <a:endParaRPr lang="en-US" sz="1960" dirty="0"/>
          </a:p>
        </p:txBody>
      </p:sp>
      <p:sp>
        <p:nvSpPr>
          <p:cNvPr id="40" name="Shape 38"/>
          <p:cNvSpPr/>
          <p:nvPr/>
        </p:nvSpPr>
        <p:spPr>
          <a:xfrm>
            <a:off x="1097280" y="9692640"/>
            <a:ext cx="22183344" cy="1737360"/>
          </a:xfrm>
          <a:prstGeom prst="roundRect">
            <a:avLst>
              <a:gd name="adj" fmla="val 8421"/>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41" name="Shape 39"/>
          <p:cNvSpPr/>
          <p:nvPr/>
        </p:nvSpPr>
        <p:spPr>
          <a:xfrm>
            <a:off x="1554480" y="10058400"/>
            <a:ext cx="1005840" cy="1005840"/>
          </a:xfrm>
          <a:prstGeom prst="ellipse">
            <a:avLst/>
          </a:prstGeom>
          <a:solidFill>
            <a:srgbClr val="13294B"/>
          </a:solidFill>
          <a:ln/>
          <a:effectLst>
            <a:outerShdw blurRad="88900" dist="38100" dir="5400000" algn="bl" rotWithShape="0">
              <a:srgbClr val="000000">
                <a:alpha val="13000"/>
              </a:srgbClr>
            </a:outerShdw>
          </a:effectLst>
        </p:spPr>
        <p:txBody>
          <a:bodyPr/>
          <a:lstStyle/>
          <a:p>
            <a:endParaRPr lang="en-US"/>
          </a:p>
        </p:txBody>
      </p:sp>
      <p:pic>
        <p:nvPicPr>
          <p:cNvPr id="42" name="Image 0" descr="preencoded.png"/>
          <p:cNvPicPr>
            <a:picLocks noChangeAspect="1"/>
          </p:cNvPicPr>
          <p:nvPr/>
        </p:nvPicPr>
        <p:blipFill>
          <a:blip r:embed="rId3"/>
          <a:stretch>
            <a:fillRect/>
          </a:stretch>
        </p:blipFill>
        <p:spPr>
          <a:xfrm>
            <a:off x="1795882" y="10299802"/>
            <a:ext cx="523036" cy="523036"/>
          </a:xfrm>
          <a:prstGeom prst="rect">
            <a:avLst/>
          </a:prstGeom>
        </p:spPr>
      </p:pic>
      <p:sp>
        <p:nvSpPr>
          <p:cNvPr id="43" name="Text 40"/>
          <p:cNvSpPr/>
          <p:nvPr/>
        </p:nvSpPr>
        <p:spPr>
          <a:xfrm>
            <a:off x="2834640" y="9912096"/>
            <a:ext cx="19933920" cy="1371600"/>
          </a:xfrm>
          <a:prstGeom prst="rect">
            <a:avLst/>
          </a:prstGeom>
          <a:noFill/>
          <a:ln/>
        </p:spPr>
        <p:txBody>
          <a:bodyPr wrap="square" lIns="0" tIns="0" rIns="0" bIns="0" rtlCol="0" anchor="ctr"/>
          <a:lstStyle/>
          <a:p>
            <a:r>
              <a:rPr lang="en-US" sz="2600" b="1" dirty="0">
                <a:solidFill>
                  <a:srgbClr val="AD2B2A"/>
                </a:solidFill>
                <a:latin typeface="Calibri" pitchFamily="34" charset="0"/>
                <a:ea typeface="Calibri" pitchFamily="34" charset="-122"/>
                <a:cs typeface="Calibri" pitchFamily="34" charset="-120"/>
              </a:rPr>
              <a:t>The highest-value governance act:  </a:t>
            </a:r>
            <a:r>
              <a:rPr lang="en-US" sz="2600" dirty="0">
                <a:solidFill>
                  <a:schemeClr val="tx1"/>
                </a:solidFill>
                <a:latin typeface="Calibri" pitchFamily="34" charset="0"/>
                <a:ea typeface="Calibri" pitchFamily="34" charset="-122"/>
                <a:cs typeface="Calibri" pitchFamily="34" charset="-120"/>
              </a:rPr>
              <a:t>surfacing Latent decisions and moving them to Declared — before CDR. It eliminates the source condition that makes compensatory governance necessary.</a:t>
            </a:r>
            <a:endParaRPr lang="en-US" sz="2600" dirty="0">
              <a:solidFill>
                <a:schemeClr val="tx1"/>
              </a:solidFill>
            </a:endParaRPr>
          </a:p>
        </p:txBody>
      </p:sp>
      <p:sp>
        <p:nvSpPr>
          <p:cNvPr id="45" name="Text Placeholder 44">
            <a:extLst>
              <a:ext uri="{FF2B5EF4-FFF2-40B4-BE49-F238E27FC236}">
                <a16:creationId xmlns:a16="http://schemas.microsoft.com/office/drawing/2014/main" id="{A5233A6E-1863-797F-2B82-EEC375D08E66}"/>
              </a:ext>
            </a:extLst>
          </p:cNvPr>
          <p:cNvSpPr>
            <a:spLocks noGrp="1"/>
          </p:cNvSpPr>
          <p:nvPr>
            <p:ph type="body" sz="quarter" idx="11"/>
          </p:nvPr>
        </p:nvSpPr>
        <p:spPr>
          <a:xfrm>
            <a:off x="1097280" y="238931"/>
            <a:ext cx="11609070" cy="1857155"/>
          </a:xfrm>
        </p:spPr>
        <p:txBody>
          <a:bodyPr/>
          <a:lstStyle/>
          <a:p>
            <a:r>
              <a:rPr lang="en-US" sz="6600" spc="400" dirty="0">
                <a:solidFill>
                  <a:srgbClr val="AD2B2A"/>
                </a:solidFill>
                <a:latin typeface="+mj-lt"/>
                <a:ea typeface="Calibri" pitchFamily="34" charset="-122"/>
                <a:cs typeface="Calibri" pitchFamily="34" charset="-120"/>
              </a:rPr>
              <a:t>DECISION ONTOLOGY</a:t>
            </a:r>
            <a:endParaRPr lang="en-US" sz="6600" dirty="0">
              <a:solidFill>
                <a:srgbClr val="AD2B2A"/>
              </a:solidFill>
              <a:latin typeface="+mj-lt"/>
            </a:endParaRPr>
          </a:p>
          <a:p>
            <a:r>
              <a:rPr lang="en-US" sz="4000" b="0" i="1" dirty="0">
                <a:solidFill>
                  <a:schemeClr val="tx1"/>
                </a:solidFill>
                <a:latin typeface="+mj-lt"/>
                <a:ea typeface="Cambria" pitchFamily="34" charset="-122"/>
                <a:cs typeface="Cambria" pitchFamily="34" charset="-120"/>
              </a:rPr>
              <a:t>Six decision states: the production gauges</a:t>
            </a:r>
            <a:endParaRPr lang="en-US" sz="4000" b="0" i="1" dirty="0">
              <a:solidFill>
                <a:schemeClr val="tx1"/>
              </a:solidFill>
              <a:latin typeface="+mj-lt"/>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 y="361950"/>
            <a:ext cx="15209520" cy="3445612"/>
          </a:xfrm>
          <a:prstGeom prst="rect">
            <a:avLst/>
          </a:prstGeom>
          <a:noFill/>
          <a:ln/>
        </p:spPr>
        <p:txBody>
          <a:bodyPr wrap="square" lIns="0" tIns="0" rIns="0" bIns="0" rtlCol="0" anchor="ctr"/>
          <a:lstStyle/>
          <a:p>
            <a:pPr algn="l"/>
            <a:r>
              <a:rPr lang="en-US" sz="6600" b="1" spc="400" dirty="0">
                <a:solidFill>
                  <a:srgbClr val="AD2B2A"/>
                </a:solidFill>
                <a:latin typeface="+mj-lt"/>
                <a:ea typeface="Calibri" pitchFamily="34" charset="-122"/>
                <a:cs typeface="Calibri" pitchFamily="34" charset="-120"/>
              </a:rPr>
              <a:t>DECISION TOPOLOGY</a:t>
            </a:r>
          </a:p>
          <a:p>
            <a:pPr algn="l"/>
            <a:r>
              <a:rPr lang="en-US" sz="4000" b="1" i="1" dirty="0">
                <a:solidFill>
                  <a:schemeClr val="tx1"/>
                </a:solidFill>
                <a:latin typeface="+mj-lt"/>
                <a:ea typeface="Cambria" pitchFamily="34" charset="-122"/>
                <a:cs typeface="Cambria" pitchFamily="34" charset="-120"/>
              </a:rPr>
              <a:t>Decisions are a network – govern the critical path</a:t>
            </a:r>
            <a:endParaRPr lang="en-US" sz="4000" i="1" dirty="0">
              <a:solidFill>
                <a:schemeClr val="tx1"/>
              </a:solidFill>
              <a:latin typeface="+mj-lt"/>
            </a:endParaRPr>
          </a:p>
          <a:p>
            <a:pPr algn="l"/>
            <a:endParaRPr lang="en-US" sz="6600" dirty="0">
              <a:latin typeface="+mj-lt"/>
            </a:endParaRPr>
          </a:p>
        </p:txBody>
      </p:sp>
      <p:sp>
        <p:nvSpPr>
          <p:cNvPr id="3" name="Text 1"/>
          <p:cNvSpPr/>
          <p:nvPr/>
        </p:nvSpPr>
        <p:spPr>
          <a:xfrm>
            <a:off x="1097280" y="1316736"/>
            <a:ext cx="22128480" cy="1554480"/>
          </a:xfrm>
          <a:prstGeom prst="rect">
            <a:avLst/>
          </a:prstGeom>
          <a:noFill/>
          <a:ln/>
        </p:spPr>
        <p:txBody>
          <a:bodyPr wrap="square" lIns="0" tIns="0" rIns="0" bIns="0" rtlCol="0" anchor="ctr"/>
          <a:lstStyle/>
          <a:p>
            <a:endParaRPr lang="en-US" sz="6000" dirty="0"/>
          </a:p>
        </p:txBody>
      </p:sp>
      <p:sp>
        <p:nvSpPr>
          <p:cNvPr id="4" name="Text 2"/>
          <p:cNvSpPr/>
          <p:nvPr/>
        </p:nvSpPr>
        <p:spPr>
          <a:xfrm>
            <a:off x="1097280" y="3145536"/>
            <a:ext cx="10972800" cy="640080"/>
          </a:xfrm>
          <a:prstGeom prst="rect">
            <a:avLst/>
          </a:prstGeom>
          <a:noFill/>
          <a:ln/>
        </p:spPr>
        <p:txBody>
          <a:bodyPr wrap="square" lIns="0" tIns="0" rIns="0" bIns="0" rtlCol="0" anchor="ctr"/>
          <a:lstStyle/>
          <a:p>
            <a:r>
              <a:rPr lang="en-US" sz="2800" b="1" dirty="0">
                <a:solidFill>
                  <a:srgbClr val="1A2B45"/>
                </a:solidFill>
                <a:latin typeface="Calibri" pitchFamily="34" charset="0"/>
                <a:ea typeface="Calibri" pitchFamily="34" charset="-122"/>
                <a:cs typeface="Calibri" pitchFamily="34" charset="-120"/>
              </a:rPr>
              <a:t>Four relationship types govern the network:</a:t>
            </a:r>
            <a:endParaRPr lang="en-US" sz="2800" dirty="0"/>
          </a:p>
        </p:txBody>
      </p:sp>
      <p:sp>
        <p:nvSpPr>
          <p:cNvPr id="5" name="Shape 3"/>
          <p:cNvSpPr/>
          <p:nvPr/>
        </p:nvSpPr>
        <p:spPr>
          <a:xfrm>
            <a:off x="1097280" y="4114800"/>
            <a:ext cx="10972800" cy="1499616"/>
          </a:xfrm>
          <a:prstGeom prst="roundRect">
            <a:avLst>
              <a:gd name="adj" fmla="val 8537"/>
            </a:avLst>
          </a:prstGeom>
          <a:solidFill>
            <a:srgbClr val="F4F7FB"/>
          </a:solidFill>
          <a:ln w="12700">
            <a:solidFill>
              <a:srgbClr val="DCE4EE"/>
            </a:solidFill>
            <a:prstDash val="solid"/>
          </a:ln>
        </p:spPr>
        <p:txBody>
          <a:bodyPr/>
          <a:lstStyle/>
          <a:p>
            <a:endParaRPr lang="en-US"/>
          </a:p>
        </p:txBody>
      </p:sp>
      <p:sp>
        <p:nvSpPr>
          <p:cNvPr id="6" name="Text 4"/>
          <p:cNvSpPr/>
          <p:nvPr/>
        </p:nvSpPr>
        <p:spPr>
          <a:xfrm>
            <a:off x="1463040" y="4297680"/>
            <a:ext cx="3657600" cy="1097280"/>
          </a:xfrm>
          <a:prstGeom prst="rect">
            <a:avLst/>
          </a:prstGeom>
          <a:noFill/>
          <a:ln/>
        </p:spPr>
        <p:txBody>
          <a:bodyPr wrap="square" lIns="0" tIns="0" rIns="0" bIns="0" rtlCol="0" anchor="ctr"/>
          <a:lstStyle/>
          <a:p>
            <a:r>
              <a:rPr lang="en-US" sz="2800" b="1" dirty="0">
                <a:solidFill>
                  <a:srgbClr val="5E8A1E"/>
                </a:solidFill>
                <a:latin typeface="Calibri" pitchFamily="34" charset="0"/>
                <a:ea typeface="Calibri" pitchFamily="34" charset="-122"/>
                <a:cs typeface="Calibri" pitchFamily="34" charset="-120"/>
              </a:rPr>
              <a:t>PRECEDES</a:t>
            </a:r>
            <a:endParaRPr lang="en-US" sz="2800" dirty="0"/>
          </a:p>
        </p:txBody>
      </p:sp>
      <p:sp>
        <p:nvSpPr>
          <p:cNvPr id="7" name="Text 5"/>
          <p:cNvSpPr/>
          <p:nvPr/>
        </p:nvSpPr>
        <p:spPr>
          <a:xfrm>
            <a:off x="4663440" y="4261104"/>
            <a:ext cx="7132320" cy="1207008"/>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A must close before B can be bounded. Violation → ECP cascade.</a:t>
            </a:r>
            <a:endParaRPr lang="en-US" sz="2160" dirty="0"/>
          </a:p>
        </p:txBody>
      </p:sp>
      <p:sp>
        <p:nvSpPr>
          <p:cNvPr id="8" name="Shape 6"/>
          <p:cNvSpPr/>
          <p:nvPr/>
        </p:nvSpPr>
        <p:spPr>
          <a:xfrm>
            <a:off x="1097280" y="5797296"/>
            <a:ext cx="10972800" cy="1499616"/>
          </a:xfrm>
          <a:prstGeom prst="roundRect">
            <a:avLst>
              <a:gd name="adj" fmla="val 8537"/>
            </a:avLst>
          </a:prstGeom>
          <a:solidFill>
            <a:srgbClr val="F4F7FB"/>
          </a:solidFill>
          <a:ln w="12700">
            <a:solidFill>
              <a:srgbClr val="DCE4EE"/>
            </a:solidFill>
            <a:prstDash val="solid"/>
          </a:ln>
        </p:spPr>
        <p:txBody>
          <a:bodyPr/>
          <a:lstStyle/>
          <a:p>
            <a:endParaRPr lang="en-US"/>
          </a:p>
        </p:txBody>
      </p:sp>
      <p:sp>
        <p:nvSpPr>
          <p:cNvPr id="9" name="Text 7"/>
          <p:cNvSpPr/>
          <p:nvPr/>
        </p:nvSpPr>
        <p:spPr>
          <a:xfrm>
            <a:off x="1463040" y="5980176"/>
            <a:ext cx="3657600" cy="1097280"/>
          </a:xfrm>
          <a:prstGeom prst="rect">
            <a:avLst/>
          </a:prstGeom>
          <a:noFill/>
          <a:ln/>
        </p:spPr>
        <p:txBody>
          <a:bodyPr wrap="square" lIns="0" tIns="0" rIns="0" bIns="0" rtlCol="0" anchor="ctr"/>
          <a:lstStyle/>
          <a:p>
            <a:r>
              <a:rPr lang="en-US" sz="2800" b="1" dirty="0">
                <a:solidFill>
                  <a:srgbClr val="5E8A1E"/>
                </a:solidFill>
                <a:latin typeface="Calibri" pitchFamily="34" charset="0"/>
                <a:ea typeface="Calibri" pitchFamily="34" charset="-122"/>
                <a:cs typeface="Calibri" pitchFamily="34" charset="-120"/>
              </a:rPr>
              <a:t>ENABLES</a:t>
            </a:r>
            <a:endParaRPr lang="en-US" sz="2800" dirty="0"/>
          </a:p>
        </p:txBody>
      </p:sp>
      <p:sp>
        <p:nvSpPr>
          <p:cNvPr id="10" name="Text 8"/>
          <p:cNvSpPr/>
          <p:nvPr/>
        </p:nvSpPr>
        <p:spPr>
          <a:xfrm>
            <a:off x="4663440" y="5943600"/>
            <a:ext cx="7132320" cy="1207008"/>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A creates conditions for B to close with confidence. Violation → baseline instability.</a:t>
            </a:r>
            <a:endParaRPr lang="en-US" sz="2160" dirty="0"/>
          </a:p>
        </p:txBody>
      </p:sp>
      <p:sp>
        <p:nvSpPr>
          <p:cNvPr id="11" name="Shape 9"/>
          <p:cNvSpPr/>
          <p:nvPr/>
        </p:nvSpPr>
        <p:spPr>
          <a:xfrm>
            <a:off x="1097280" y="7479792"/>
            <a:ext cx="10972800" cy="1499616"/>
          </a:xfrm>
          <a:prstGeom prst="roundRect">
            <a:avLst>
              <a:gd name="adj" fmla="val 8537"/>
            </a:avLst>
          </a:prstGeom>
          <a:solidFill>
            <a:srgbClr val="F4F7FB"/>
          </a:solidFill>
          <a:ln w="12700">
            <a:solidFill>
              <a:srgbClr val="DCE4EE"/>
            </a:solidFill>
            <a:prstDash val="solid"/>
          </a:ln>
        </p:spPr>
        <p:txBody>
          <a:bodyPr/>
          <a:lstStyle/>
          <a:p>
            <a:endParaRPr lang="en-US"/>
          </a:p>
        </p:txBody>
      </p:sp>
      <p:sp>
        <p:nvSpPr>
          <p:cNvPr id="12" name="Text 10"/>
          <p:cNvSpPr/>
          <p:nvPr/>
        </p:nvSpPr>
        <p:spPr>
          <a:xfrm>
            <a:off x="1463040" y="7662672"/>
            <a:ext cx="3657600" cy="1097280"/>
          </a:xfrm>
          <a:prstGeom prst="rect">
            <a:avLst/>
          </a:prstGeom>
          <a:noFill/>
          <a:ln/>
        </p:spPr>
        <p:txBody>
          <a:bodyPr wrap="square" lIns="0" tIns="0" rIns="0" bIns="0" rtlCol="0" anchor="ctr"/>
          <a:lstStyle/>
          <a:p>
            <a:r>
              <a:rPr lang="en-US" sz="2800" b="1" dirty="0">
                <a:solidFill>
                  <a:srgbClr val="5E8A1E"/>
                </a:solidFill>
                <a:latin typeface="Calibri" pitchFamily="34" charset="0"/>
                <a:ea typeface="Calibri" pitchFamily="34" charset="-122"/>
                <a:cs typeface="Calibri" pitchFamily="34" charset="-120"/>
              </a:rPr>
              <a:t>CONSTRAINS</a:t>
            </a:r>
            <a:endParaRPr lang="en-US" sz="2800" dirty="0"/>
          </a:p>
        </p:txBody>
      </p:sp>
      <p:sp>
        <p:nvSpPr>
          <p:cNvPr id="13" name="Text 11"/>
          <p:cNvSpPr/>
          <p:nvPr/>
        </p:nvSpPr>
        <p:spPr>
          <a:xfrm>
            <a:off x="4663440" y="7626096"/>
            <a:ext cx="7132320" cy="1207008"/>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A limits B's answer space. Violation → invalid trade-study alternatives.</a:t>
            </a:r>
            <a:endParaRPr lang="en-US" sz="2160" dirty="0"/>
          </a:p>
        </p:txBody>
      </p:sp>
      <p:sp>
        <p:nvSpPr>
          <p:cNvPr id="14" name="Shape 12"/>
          <p:cNvSpPr/>
          <p:nvPr/>
        </p:nvSpPr>
        <p:spPr>
          <a:xfrm>
            <a:off x="1097280" y="9162288"/>
            <a:ext cx="10972800" cy="1499616"/>
          </a:xfrm>
          <a:prstGeom prst="roundRect">
            <a:avLst>
              <a:gd name="adj" fmla="val 8537"/>
            </a:avLst>
          </a:prstGeom>
          <a:solidFill>
            <a:srgbClr val="F4F7FB"/>
          </a:solidFill>
          <a:ln w="12700">
            <a:solidFill>
              <a:srgbClr val="DCE4EE"/>
            </a:solidFill>
            <a:prstDash val="solid"/>
          </a:ln>
        </p:spPr>
        <p:txBody>
          <a:bodyPr/>
          <a:lstStyle/>
          <a:p>
            <a:endParaRPr lang="en-US"/>
          </a:p>
        </p:txBody>
      </p:sp>
      <p:sp>
        <p:nvSpPr>
          <p:cNvPr id="15" name="Text 13"/>
          <p:cNvSpPr/>
          <p:nvPr/>
        </p:nvSpPr>
        <p:spPr>
          <a:xfrm>
            <a:off x="1463040" y="9345168"/>
            <a:ext cx="3657600" cy="1097280"/>
          </a:xfrm>
          <a:prstGeom prst="rect">
            <a:avLst/>
          </a:prstGeom>
          <a:noFill/>
          <a:ln/>
        </p:spPr>
        <p:txBody>
          <a:bodyPr wrap="square" lIns="0" tIns="0" rIns="0" bIns="0" rtlCol="0" anchor="ctr"/>
          <a:lstStyle/>
          <a:p>
            <a:r>
              <a:rPr lang="en-US" sz="2800" b="1" dirty="0">
                <a:solidFill>
                  <a:srgbClr val="5E8A1E"/>
                </a:solidFill>
                <a:latin typeface="Calibri" pitchFamily="34" charset="0"/>
                <a:ea typeface="Calibri" pitchFamily="34" charset="-122"/>
                <a:cs typeface="Calibri" pitchFamily="34" charset="-120"/>
              </a:rPr>
              <a:t>TRIGGERS</a:t>
            </a:r>
            <a:endParaRPr lang="en-US" sz="2800" dirty="0"/>
          </a:p>
        </p:txBody>
      </p:sp>
      <p:sp>
        <p:nvSpPr>
          <p:cNvPr id="16" name="Text 14"/>
          <p:cNvSpPr/>
          <p:nvPr/>
        </p:nvSpPr>
        <p:spPr>
          <a:xfrm>
            <a:off x="4663440" y="9308592"/>
            <a:ext cx="7132320" cy="1207008"/>
          </a:xfrm>
          <a:prstGeom prst="rect">
            <a:avLst/>
          </a:prstGeom>
          <a:noFill/>
          <a:ln/>
        </p:spPr>
        <p:txBody>
          <a:bodyPr wrap="square" lIns="0" tIns="0" rIns="0" bIns="0" rtlCol="0" anchor="ctr"/>
          <a:lstStyle/>
          <a:p>
            <a:r>
              <a:rPr lang="en-US" sz="2160" dirty="0">
                <a:solidFill>
                  <a:srgbClr val="5B6B82"/>
                </a:solidFill>
                <a:latin typeface="Calibri" pitchFamily="34" charset="0"/>
                <a:ea typeface="Calibri" pitchFamily="34" charset="-122"/>
                <a:cs typeface="Calibri" pitchFamily="34" charset="-120"/>
              </a:rPr>
              <a:t>A's change reopens B automatically. Invisible topology → ECP avalanche.</a:t>
            </a:r>
            <a:endParaRPr lang="en-US" sz="2160" dirty="0"/>
          </a:p>
        </p:txBody>
      </p:sp>
      <p:sp>
        <p:nvSpPr>
          <p:cNvPr id="17" name="Shape 15"/>
          <p:cNvSpPr/>
          <p:nvPr/>
        </p:nvSpPr>
        <p:spPr>
          <a:xfrm>
            <a:off x="12710160" y="4114800"/>
            <a:ext cx="10570464" cy="6309360"/>
          </a:xfrm>
          <a:prstGeom prst="roundRect">
            <a:avLst>
              <a:gd name="adj" fmla="val 3478"/>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18" name="Shape 16"/>
          <p:cNvSpPr/>
          <p:nvPr/>
        </p:nvSpPr>
        <p:spPr>
          <a:xfrm>
            <a:off x="13258800" y="4663440"/>
            <a:ext cx="1280160" cy="1280160"/>
          </a:xfrm>
          <a:prstGeom prst="ellipse">
            <a:avLst/>
          </a:prstGeom>
          <a:solidFill>
            <a:srgbClr val="5E8A1E"/>
          </a:solidFill>
          <a:ln/>
          <a:effectLst>
            <a:outerShdw blurRad="88900" dist="38100" dir="5400000" algn="bl" rotWithShape="0">
              <a:srgbClr val="000000">
                <a:alpha val="13000"/>
              </a:srgbClr>
            </a:outerShdw>
          </a:effectLst>
        </p:spPr>
        <p:txBody>
          <a:bodyPr/>
          <a:lstStyle/>
          <a:p>
            <a:endParaRPr lang="en-US"/>
          </a:p>
        </p:txBody>
      </p:sp>
      <p:pic>
        <p:nvPicPr>
          <p:cNvPr id="19" name="Image 0" descr="preencoded.png"/>
          <p:cNvPicPr>
            <a:picLocks noChangeAspect="1"/>
          </p:cNvPicPr>
          <p:nvPr/>
        </p:nvPicPr>
        <p:blipFill>
          <a:blip r:embed="rId3"/>
          <a:stretch>
            <a:fillRect/>
          </a:stretch>
        </p:blipFill>
        <p:spPr>
          <a:xfrm>
            <a:off x="13566038" y="4970678"/>
            <a:ext cx="665684" cy="665684"/>
          </a:xfrm>
          <a:prstGeom prst="rect">
            <a:avLst/>
          </a:prstGeom>
        </p:spPr>
      </p:pic>
      <p:sp>
        <p:nvSpPr>
          <p:cNvPr id="20" name="Text 17"/>
          <p:cNvSpPr/>
          <p:nvPr/>
        </p:nvSpPr>
        <p:spPr>
          <a:xfrm>
            <a:off x="14813280" y="4754880"/>
            <a:ext cx="8046720" cy="1097280"/>
          </a:xfrm>
          <a:prstGeom prst="rect">
            <a:avLst/>
          </a:prstGeom>
          <a:noFill/>
          <a:ln/>
        </p:spPr>
        <p:txBody>
          <a:bodyPr wrap="square" lIns="0" tIns="0" rIns="0" bIns="0" rtlCol="0" anchor="ctr"/>
          <a:lstStyle/>
          <a:p>
            <a:r>
              <a:rPr lang="en-US" sz="4000" b="1" u="sng" dirty="0">
                <a:solidFill>
                  <a:srgbClr val="AD2B2A"/>
                </a:solidFill>
                <a:ea typeface="Cambria" pitchFamily="34" charset="-122"/>
                <a:cs typeface="Cambria" pitchFamily="34" charset="-120"/>
              </a:rPr>
              <a:t>The Decision Critical Path</a:t>
            </a:r>
            <a:endParaRPr lang="en-US" sz="4000" u="sng" dirty="0">
              <a:solidFill>
                <a:srgbClr val="AD2B2A"/>
              </a:solidFill>
            </a:endParaRPr>
          </a:p>
        </p:txBody>
      </p:sp>
      <p:sp>
        <p:nvSpPr>
          <p:cNvPr id="21" name="Text 18"/>
          <p:cNvSpPr/>
          <p:nvPr/>
        </p:nvSpPr>
        <p:spPr>
          <a:xfrm>
            <a:off x="13258800" y="6217920"/>
            <a:ext cx="9509760" cy="1554480"/>
          </a:xfrm>
          <a:prstGeom prst="rect">
            <a:avLst/>
          </a:prstGeom>
          <a:noFill/>
          <a:ln/>
        </p:spPr>
        <p:txBody>
          <a:bodyPr wrap="square" lIns="0" tIns="0" rIns="0" bIns="0" rtlCol="0" anchor="ctr"/>
          <a:lstStyle/>
          <a:p>
            <a:r>
              <a:rPr lang="en-US" sz="8000" b="1" dirty="0">
                <a:solidFill>
                  <a:srgbClr val="AD2B2A"/>
                </a:solidFill>
                <a:latin typeface="Cambria" pitchFamily="34" charset="0"/>
                <a:ea typeface="Cambria" pitchFamily="34" charset="-122"/>
                <a:cs typeface="Cambria" pitchFamily="34" charset="-120"/>
              </a:rPr>
              <a:t>5–20</a:t>
            </a:r>
            <a:r>
              <a:rPr lang="en-US" sz="3600" dirty="0">
                <a:solidFill>
                  <a:schemeClr val="tx1"/>
                </a:solidFill>
                <a:latin typeface="Cambria" pitchFamily="34" charset="0"/>
                <a:ea typeface="Cambria" pitchFamily="34" charset="-122"/>
                <a:cs typeface="Cambria" pitchFamily="34" charset="-120"/>
              </a:rPr>
              <a:t>  of  </a:t>
            </a:r>
            <a:r>
              <a:rPr lang="en-US" sz="8000" b="1" dirty="0">
                <a:solidFill>
                  <a:schemeClr val="tx1"/>
                </a:solidFill>
                <a:latin typeface="Cambria" pitchFamily="34" charset="0"/>
                <a:ea typeface="Cambria" pitchFamily="34" charset="-122"/>
                <a:cs typeface="Cambria" pitchFamily="34" charset="-120"/>
              </a:rPr>
              <a:t>50–100</a:t>
            </a:r>
            <a:endParaRPr lang="en-US" sz="8000" dirty="0">
              <a:solidFill>
                <a:schemeClr val="tx1"/>
              </a:solidFill>
            </a:endParaRPr>
          </a:p>
        </p:txBody>
      </p:sp>
      <p:sp>
        <p:nvSpPr>
          <p:cNvPr id="22" name="Text 19"/>
          <p:cNvSpPr/>
          <p:nvPr/>
        </p:nvSpPr>
        <p:spPr>
          <a:xfrm>
            <a:off x="13258800" y="7863840"/>
            <a:ext cx="9509760" cy="1371600"/>
          </a:xfrm>
          <a:prstGeom prst="rect">
            <a:avLst/>
          </a:prstGeom>
          <a:noFill/>
          <a:ln/>
        </p:spPr>
        <p:txBody>
          <a:bodyPr wrap="square" lIns="0" tIns="0" rIns="0" bIns="0" rtlCol="0" anchor="ctr"/>
          <a:lstStyle/>
          <a:p>
            <a:r>
              <a:rPr lang="en-US" sz="2500" dirty="0">
                <a:solidFill>
                  <a:schemeClr val="tx1"/>
                </a:solidFill>
                <a:latin typeface="Calibri" pitchFamily="34" charset="0"/>
                <a:ea typeface="Calibri" pitchFamily="34" charset="-122"/>
                <a:cs typeface="Calibri" pitchFamily="34" charset="-120"/>
              </a:rPr>
              <a:t>decisions in the register actually govern whether the program delivers — high downstream reach, irreversible, schedule-sensitive.</a:t>
            </a:r>
            <a:endParaRPr lang="en-US" sz="2500" dirty="0">
              <a:solidFill>
                <a:schemeClr val="tx1"/>
              </a:solidFill>
            </a:endParaRPr>
          </a:p>
        </p:txBody>
      </p:sp>
      <p:sp>
        <p:nvSpPr>
          <p:cNvPr id="23" name="Text 20"/>
          <p:cNvSpPr/>
          <p:nvPr/>
        </p:nvSpPr>
        <p:spPr>
          <a:xfrm>
            <a:off x="13258800" y="9144000"/>
            <a:ext cx="9509760" cy="1097280"/>
          </a:xfrm>
          <a:prstGeom prst="rect">
            <a:avLst/>
          </a:prstGeom>
          <a:noFill/>
          <a:ln/>
        </p:spPr>
        <p:txBody>
          <a:bodyPr wrap="square" lIns="0" tIns="0" rIns="0" bIns="0" rtlCol="0" anchor="ctr"/>
          <a:lstStyle/>
          <a:p>
            <a:r>
              <a:rPr lang="en-US" sz="2500" b="1" i="1" dirty="0">
                <a:solidFill>
                  <a:srgbClr val="AD2B2A"/>
                </a:solidFill>
                <a:latin typeface="Calibri" pitchFamily="34" charset="0"/>
                <a:ea typeface="Calibri" pitchFamily="34" charset="-122"/>
                <a:cs typeface="Calibri" pitchFamily="34" charset="-120"/>
              </a:rPr>
              <a:t>Concentrate rigor on the critical path; deliberately streamline the rest. Calibrated rigor — not indiscrimination.</a:t>
            </a:r>
            <a:endParaRPr lang="en-US" sz="2500" dirty="0">
              <a:solidFill>
                <a:srgbClr val="AD2B2A"/>
              </a:solidFill>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645920" y="1097280"/>
            <a:ext cx="21031200" cy="548640"/>
          </a:xfrm>
          <a:prstGeom prst="rect">
            <a:avLst/>
          </a:prstGeom>
          <a:noFill/>
          <a:ln/>
        </p:spPr>
        <p:txBody>
          <a:bodyPr wrap="square" lIns="0" tIns="0" rIns="0" bIns="0" rtlCol="0" anchor="ctr"/>
          <a:lstStyle/>
          <a:p>
            <a:endParaRPr lang="en-US" sz="2400" dirty="0"/>
          </a:p>
        </p:txBody>
      </p:sp>
      <p:sp>
        <p:nvSpPr>
          <p:cNvPr id="3" name="Text 1"/>
          <p:cNvSpPr/>
          <p:nvPr/>
        </p:nvSpPr>
        <p:spPr>
          <a:xfrm>
            <a:off x="1645920" y="1682496"/>
            <a:ext cx="21031200" cy="1463040"/>
          </a:xfrm>
          <a:prstGeom prst="rect">
            <a:avLst/>
          </a:prstGeom>
          <a:noFill/>
          <a:ln/>
        </p:spPr>
        <p:txBody>
          <a:bodyPr wrap="square" lIns="0" tIns="0" rIns="0" bIns="0" rtlCol="0" anchor="ctr"/>
          <a:lstStyle/>
          <a:p>
            <a:endParaRPr lang="en-US" sz="6400" dirty="0"/>
          </a:p>
        </p:txBody>
      </p:sp>
      <p:sp>
        <p:nvSpPr>
          <p:cNvPr id="4" name="Shape 2"/>
          <p:cNvSpPr/>
          <p:nvPr/>
        </p:nvSpPr>
        <p:spPr>
          <a:xfrm>
            <a:off x="1828800" y="3840480"/>
            <a:ext cx="20665440" cy="2743200"/>
          </a:xfrm>
          <a:prstGeom prst="roundRect">
            <a:avLst>
              <a:gd name="adj" fmla="val 9333"/>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5" name="Text 3"/>
          <p:cNvSpPr/>
          <p:nvPr/>
        </p:nvSpPr>
        <p:spPr>
          <a:xfrm>
            <a:off x="1828800" y="3840480"/>
            <a:ext cx="20665440" cy="2743200"/>
          </a:xfrm>
          <a:prstGeom prst="rect">
            <a:avLst/>
          </a:prstGeom>
          <a:noFill/>
          <a:ln/>
        </p:spPr>
        <p:txBody>
          <a:bodyPr wrap="square" lIns="0" tIns="0" rIns="0" bIns="0" rtlCol="0" anchor="ctr"/>
          <a:lstStyle/>
          <a:p>
            <a:r>
              <a:rPr lang="en-US" b="1" dirty="0">
                <a:solidFill>
                  <a:schemeClr val="tx1"/>
                </a:solidFill>
                <a:ea typeface="Cambria" pitchFamily="34" charset="-122"/>
                <a:cs typeface="Cambria" pitchFamily="34" charset="-120"/>
              </a:rPr>
              <a:t>Decision Energy</a:t>
            </a:r>
            <a:r>
              <a:rPr lang="en-US" dirty="0">
                <a:solidFill>
                  <a:schemeClr val="tx1"/>
                </a:solidFill>
                <a:ea typeface="Cambria" pitchFamily="34" charset="-122"/>
                <a:cs typeface="Cambria" pitchFamily="34" charset="-120"/>
              </a:rPr>
              <a:t>  =  </a:t>
            </a:r>
            <a:r>
              <a:rPr lang="en-US" b="1" dirty="0">
                <a:solidFill>
                  <a:schemeClr val="tx1"/>
                </a:solidFill>
                <a:ea typeface="Cambria" pitchFamily="34" charset="-122"/>
                <a:cs typeface="Cambria" pitchFamily="34" charset="-120"/>
              </a:rPr>
              <a:t>Decision Velocity  ×  Decision Coherence</a:t>
            </a:r>
            <a:endParaRPr lang="en-US" dirty="0">
              <a:solidFill>
                <a:schemeClr val="tx1"/>
              </a:solidFill>
            </a:endParaRPr>
          </a:p>
        </p:txBody>
      </p:sp>
      <p:sp>
        <p:nvSpPr>
          <p:cNvPr id="6" name="Shape 4"/>
          <p:cNvSpPr/>
          <p:nvPr/>
        </p:nvSpPr>
        <p:spPr>
          <a:xfrm>
            <a:off x="2560320" y="7223760"/>
            <a:ext cx="9326880" cy="4480560"/>
          </a:xfrm>
          <a:prstGeom prst="roundRect">
            <a:avLst>
              <a:gd name="adj" fmla="val 4082"/>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7" name="Text 5"/>
          <p:cNvSpPr/>
          <p:nvPr/>
        </p:nvSpPr>
        <p:spPr>
          <a:xfrm>
            <a:off x="3108960" y="7680960"/>
            <a:ext cx="8229600" cy="731520"/>
          </a:xfrm>
          <a:prstGeom prst="rect">
            <a:avLst/>
          </a:prstGeom>
          <a:noFill/>
          <a:ln/>
        </p:spPr>
        <p:txBody>
          <a:bodyPr wrap="square" lIns="0" tIns="0" rIns="0" bIns="0" rtlCol="0" anchor="ctr"/>
          <a:lstStyle/>
          <a:p>
            <a:r>
              <a:rPr lang="en-US" sz="3400" b="1" dirty="0">
                <a:solidFill>
                  <a:srgbClr val="AD2B2A"/>
                </a:solidFill>
                <a:ea typeface="Calibri" pitchFamily="34" charset="-122"/>
                <a:cs typeface="Calibri" pitchFamily="34" charset="-120"/>
              </a:rPr>
              <a:t>Velocity</a:t>
            </a:r>
            <a:endParaRPr lang="en-US" sz="3400" dirty="0">
              <a:solidFill>
                <a:srgbClr val="AD2B2A"/>
              </a:solidFill>
            </a:endParaRPr>
          </a:p>
        </p:txBody>
      </p:sp>
      <p:sp>
        <p:nvSpPr>
          <p:cNvPr id="8" name="Text 6"/>
          <p:cNvSpPr/>
          <p:nvPr/>
        </p:nvSpPr>
        <p:spPr>
          <a:xfrm>
            <a:off x="3108960" y="8449056"/>
            <a:ext cx="8321040" cy="1280160"/>
          </a:xfrm>
          <a:prstGeom prst="rect">
            <a:avLst/>
          </a:prstGeom>
          <a:noFill/>
          <a:ln/>
        </p:spPr>
        <p:txBody>
          <a:bodyPr wrap="square" lIns="0" tIns="0" rIns="0" bIns="0" rtlCol="0" anchor="ctr"/>
          <a:lstStyle/>
          <a:p>
            <a:r>
              <a:rPr lang="en-US" sz="2500" dirty="0">
                <a:solidFill>
                  <a:schemeClr val="tx1"/>
                </a:solidFill>
                <a:ea typeface="Calibri" pitchFamily="34" charset="-122"/>
                <a:cs typeface="Calibri" pitchFamily="34" charset="-120"/>
              </a:rPr>
              <a:t>How quickly decisions close — declaration to closure, across the active register.</a:t>
            </a:r>
            <a:endParaRPr lang="en-US" sz="2500" dirty="0">
              <a:solidFill>
                <a:schemeClr val="tx1"/>
              </a:solidFill>
            </a:endParaRPr>
          </a:p>
        </p:txBody>
      </p:sp>
      <p:sp>
        <p:nvSpPr>
          <p:cNvPr id="9" name="Text 7"/>
          <p:cNvSpPr/>
          <p:nvPr/>
        </p:nvSpPr>
        <p:spPr>
          <a:xfrm>
            <a:off x="3108960" y="9784080"/>
            <a:ext cx="8321040" cy="1645920"/>
          </a:xfrm>
          <a:prstGeom prst="rect">
            <a:avLst/>
          </a:prstGeom>
          <a:noFill/>
          <a:ln/>
        </p:spPr>
        <p:txBody>
          <a:bodyPr wrap="square" lIns="0" tIns="0" rIns="0" bIns="0" rtlCol="0" anchor="ctr"/>
          <a:lstStyle/>
          <a:p>
            <a:r>
              <a:rPr lang="en-US" sz="2300" i="1" dirty="0">
                <a:solidFill>
                  <a:srgbClr val="AD2B2A"/>
                </a:solidFill>
                <a:ea typeface="Calibri" pitchFamily="34" charset="-122"/>
                <a:cs typeface="Calibri" pitchFamily="34" charset="-120"/>
              </a:rPr>
              <a:t>Velocity without coherence → programs that move fast but re-litigate the same decisions at every review.</a:t>
            </a:r>
            <a:endParaRPr lang="en-US" sz="2300" dirty="0">
              <a:solidFill>
                <a:srgbClr val="AD2B2A"/>
              </a:solidFill>
            </a:endParaRPr>
          </a:p>
        </p:txBody>
      </p:sp>
      <p:sp>
        <p:nvSpPr>
          <p:cNvPr id="10" name="Shape 8"/>
          <p:cNvSpPr/>
          <p:nvPr/>
        </p:nvSpPr>
        <p:spPr>
          <a:xfrm>
            <a:off x="12435840" y="7223760"/>
            <a:ext cx="9326880" cy="4480560"/>
          </a:xfrm>
          <a:prstGeom prst="roundRect">
            <a:avLst>
              <a:gd name="adj" fmla="val 4082"/>
            </a:avLst>
          </a:prstGeom>
          <a:ln/>
        </p:spPr>
        <p:style>
          <a:lnRef idx="1">
            <a:schemeClr val="dk1"/>
          </a:lnRef>
          <a:fillRef idx="2">
            <a:schemeClr val="dk1"/>
          </a:fillRef>
          <a:effectRef idx="1">
            <a:schemeClr val="dk1"/>
          </a:effectRef>
          <a:fontRef idx="minor">
            <a:schemeClr val="dk1"/>
          </a:fontRef>
        </p:style>
        <p:txBody>
          <a:bodyPr/>
          <a:lstStyle/>
          <a:p>
            <a:endParaRPr lang="en-US"/>
          </a:p>
        </p:txBody>
      </p:sp>
      <p:sp>
        <p:nvSpPr>
          <p:cNvPr id="11" name="Text 9"/>
          <p:cNvSpPr/>
          <p:nvPr/>
        </p:nvSpPr>
        <p:spPr>
          <a:xfrm>
            <a:off x="12984480" y="7680960"/>
            <a:ext cx="8229600" cy="731520"/>
          </a:xfrm>
          <a:prstGeom prst="rect">
            <a:avLst/>
          </a:prstGeom>
          <a:noFill/>
          <a:ln/>
        </p:spPr>
        <p:txBody>
          <a:bodyPr wrap="square" lIns="0" tIns="0" rIns="0" bIns="0" rtlCol="0" anchor="ctr"/>
          <a:lstStyle/>
          <a:p>
            <a:r>
              <a:rPr lang="en-US" sz="3400" b="1" dirty="0">
                <a:solidFill>
                  <a:srgbClr val="AD2B2A"/>
                </a:solidFill>
                <a:ea typeface="Calibri" pitchFamily="34" charset="-122"/>
                <a:cs typeface="Calibri" pitchFamily="34" charset="-120"/>
              </a:rPr>
              <a:t>Coherence</a:t>
            </a:r>
            <a:endParaRPr lang="en-US" sz="3400" dirty="0">
              <a:solidFill>
                <a:srgbClr val="AD2B2A"/>
              </a:solidFill>
            </a:endParaRPr>
          </a:p>
        </p:txBody>
      </p:sp>
      <p:sp>
        <p:nvSpPr>
          <p:cNvPr id="12" name="Text 10"/>
          <p:cNvSpPr/>
          <p:nvPr/>
        </p:nvSpPr>
        <p:spPr>
          <a:xfrm>
            <a:off x="12984480" y="8449056"/>
            <a:ext cx="8321040" cy="1280160"/>
          </a:xfrm>
          <a:prstGeom prst="rect">
            <a:avLst/>
          </a:prstGeom>
          <a:noFill/>
          <a:ln/>
        </p:spPr>
        <p:txBody>
          <a:bodyPr wrap="square" lIns="0" tIns="0" rIns="0" bIns="0" rtlCol="0" anchor="ctr"/>
          <a:lstStyle/>
          <a:p>
            <a:r>
              <a:rPr lang="en-US" sz="2500" dirty="0">
                <a:solidFill>
                  <a:schemeClr val="tx1"/>
                </a:solidFill>
                <a:ea typeface="Calibri" pitchFamily="34" charset="-122"/>
                <a:cs typeface="Calibri" pitchFamily="34" charset="-120"/>
              </a:rPr>
              <a:t>Whether decisions close in structural alignment — architecture propagating to WBS, cost, logistics, baseline.</a:t>
            </a:r>
            <a:endParaRPr lang="en-US" sz="2500" dirty="0">
              <a:solidFill>
                <a:schemeClr val="tx1"/>
              </a:solidFill>
            </a:endParaRPr>
          </a:p>
        </p:txBody>
      </p:sp>
      <p:sp>
        <p:nvSpPr>
          <p:cNvPr id="13" name="Text 11"/>
          <p:cNvSpPr/>
          <p:nvPr/>
        </p:nvSpPr>
        <p:spPr>
          <a:xfrm>
            <a:off x="12984480" y="9784080"/>
            <a:ext cx="8321040" cy="1645920"/>
          </a:xfrm>
          <a:prstGeom prst="rect">
            <a:avLst/>
          </a:prstGeom>
          <a:noFill/>
          <a:ln/>
        </p:spPr>
        <p:txBody>
          <a:bodyPr wrap="square" lIns="0" tIns="0" rIns="0" bIns="0" rtlCol="0" anchor="ctr"/>
          <a:lstStyle/>
          <a:p>
            <a:r>
              <a:rPr lang="en-US" sz="2300" i="1" dirty="0">
                <a:solidFill>
                  <a:srgbClr val="AD2B2A"/>
                </a:solidFill>
                <a:ea typeface="Calibri" pitchFamily="34" charset="-122"/>
                <a:cs typeface="Calibri" pitchFamily="34" charset="-120"/>
              </a:rPr>
              <a:t>Coherence without velocity → rigorous programs that cannot close choices at the speed the mission demands.</a:t>
            </a:r>
            <a:endParaRPr lang="en-US" sz="2300" dirty="0">
              <a:solidFill>
                <a:srgbClr val="AD2B2A"/>
              </a:solidFill>
            </a:endParaRPr>
          </a:p>
        </p:txBody>
      </p:sp>
      <p:sp>
        <p:nvSpPr>
          <p:cNvPr id="14" name="Text 12"/>
          <p:cNvSpPr/>
          <p:nvPr/>
        </p:nvSpPr>
        <p:spPr>
          <a:xfrm>
            <a:off x="6071235" y="11841480"/>
            <a:ext cx="12241530" cy="1005840"/>
          </a:xfrm>
          <a:prstGeom prst="rect">
            <a:avLst/>
          </a:prstGeom>
          <a:noFill/>
          <a:ln/>
        </p:spPr>
        <p:txBody>
          <a:bodyPr wrap="square" lIns="0" tIns="0" rIns="0" bIns="0" rtlCol="0" anchor="ctr"/>
          <a:lstStyle/>
          <a:p>
            <a:r>
              <a:rPr lang="en-US" sz="2500" i="1" dirty="0">
                <a:solidFill>
                  <a:srgbClr val="AD2B2A"/>
                </a:solidFill>
                <a:latin typeface="Calibri" pitchFamily="34" charset="0"/>
                <a:ea typeface="Calibri" pitchFamily="34" charset="-122"/>
                <a:cs typeface="Calibri" pitchFamily="34" charset="-120"/>
              </a:rPr>
              <a:t>A program can hold full milestone compliance and degraded Decision Energy at the same time — that is precisely the condition that produces the CDR ambush.</a:t>
            </a:r>
            <a:endParaRPr lang="en-US" sz="2500" dirty="0">
              <a:solidFill>
                <a:srgbClr val="AD2B2A"/>
              </a:solidFill>
            </a:endParaRPr>
          </a:p>
        </p:txBody>
      </p:sp>
      <p:sp>
        <p:nvSpPr>
          <p:cNvPr id="16" name="Text Placeholder 15">
            <a:extLst>
              <a:ext uri="{FF2B5EF4-FFF2-40B4-BE49-F238E27FC236}">
                <a16:creationId xmlns:a16="http://schemas.microsoft.com/office/drawing/2014/main" id="{AFC5757F-F8D0-7785-9E45-5E62ECCCD9A8}"/>
              </a:ext>
            </a:extLst>
          </p:cNvPr>
          <p:cNvSpPr>
            <a:spLocks noGrp="1"/>
          </p:cNvSpPr>
          <p:nvPr>
            <p:ph type="body" sz="quarter" idx="11"/>
          </p:nvPr>
        </p:nvSpPr>
        <p:spPr>
          <a:xfrm>
            <a:off x="1828800" y="238931"/>
            <a:ext cx="12611100" cy="1857155"/>
          </a:xfrm>
        </p:spPr>
        <p:txBody>
          <a:bodyPr/>
          <a:lstStyle/>
          <a:p>
            <a:r>
              <a:rPr lang="en-US" sz="6600" spc="400" dirty="0">
                <a:solidFill>
                  <a:srgbClr val="AD2B2A"/>
                </a:solidFill>
                <a:latin typeface="+mj-lt"/>
                <a:ea typeface="Calibri" pitchFamily="34" charset="-122"/>
                <a:cs typeface="Calibri" pitchFamily="34" charset="-120"/>
              </a:rPr>
              <a:t>THE INTEGRATING METRIC</a:t>
            </a:r>
          </a:p>
          <a:p>
            <a:r>
              <a:rPr lang="en-US" sz="4000" b="0" i="1" dirty="0">
                <a:solidFill>
                  <a:schemeClr val="tx1"/>
                </a:solidFill>
                <a:latin typeface="+mj-lt"/>
                <a:ea typeface="Cambria" pitchFamily="34" charset="-122"/>
                <a:cs typeface="Cambria" pitchFamily="34" charset="-120"/>
              </a:rPr>
              <a:t>Decision Energy</a:t>
            </a:r>
            <a:endParaRPr lang="en-US" sz="4000" b="0" i="1" dirty="0">
              <a:solidFill>
                <a:schemeClr val="tx1"/>
              </a:solidFill>
              <a:latin typeface="+mj-lt"/>
            </a:endParaRPr>
          </a:p>
          <a:p>
            <a:endParaRPr lang="en-US" dirty="0">
              <a:solidFill>
                <a:srgbClr val="AD2B2A"/>
              </a:solidFill>
            </a:endParaRPr>
          </a:p>
          <a:p>
            <a:endParaRPr lang="en-US" dirty="0">
              <a:solidFill>
                <a:srgbClr val="AD2B2A"/>
              </a:solidFill>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6E6BE-C714-4F6E-BDE4-AC09EB9F6347}">
  <ds:schemaRefs>
    <ds:schemaRef ds:uri="http://schemas.microsoft.com/sharepoint/v3/contenttype/forms"/>
  </ds:schemaRefs>
</ds:datastoreItem>
</file>

<file path=customXml/itemProps2.xml><?xml version="1.0" encoding="utf-8"?>
<ds:datastoreItem xmlns:ds="http://schemas.openxmlformats.org/officeDocument/2006/customXml" ds:itemID="{73D60801-9C7A-40BA-8AB8-58F6D68AE50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F84ACF-C2B7-4BF3-AE6C-607A94C891E1}"/>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1637</TotalTime>
  <Words>2051</Words>
  <Application>Microsoft Office PowerPoint</Application>
  <PresentationFormat>Custom</PresentationFormat>
  <Paragraphs>200</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Cambria</vt:lpstr>
      <vt:lpstr>Helvetica Light</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332</cp:revision>
  <dcterms:modified xsi:type="dcterms:W3CDTF">2026-08-08T00:09:21Z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